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1" r:id="rId3"/>
    <p:sldId id="257" r:id="rId4"/>
    <p:sldId id="273" r:id="rId5"/>
    <p:sldId id="258" r:id="rId6"/>
    <p:sldId id="259" r:id="rId7"/>
    <p:sldId id="272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4" autoAdjust="0"/>
  </p:normalViewPr>
  <p:slideViewPr>
    <p:cSldViewPr snapToObjects="1"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025BB44-F9D5-45A7-B7AB-614C640E7DE2}" type="datetimeFigureOut">
              <a:rPr lang="de-DE" smtClean="0"/>
              <a:pPr/>
              <a:t>10.02.2009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D38CF6C-3BC8-4870-8AA5-53D45832EC4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E7DC7DC-4284-47C4-909F-6BA3AD1507CA}" type="datetimeFigureOut">
              <a:rPr lang="de-DE" smtClean="0"/>
              <a:pPr/>
              <a:t>10.02.2009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673E85F-CD8E-4EE2-A480-622CA38E756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3E85F-CD8E-4EE2-A480-622CA38E7565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3E85F-CD8E-4EE2-A480-622CA38E7565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3E85F-CD8E-4EE2-A480-622CA38E7565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3E85F-CD8E-4EE2-A480-622CA38E7565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3E85F-CD8E-4EE2-A480-622CA38E7565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3E85F-CD8E-4EE2-A480-622CA38E7565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3E85F-CD8E-4EE2-A480-622CA38E7565}" type="slidenum">
              <a:rPr lang="de-DE" smtClean="0"/>
              <a:pPr/>
              <a:t>17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Titel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cxnSp>
        <p:nvCxnSpPr>
          <p:cNvPr id="8" name="Gerade Verbindung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marL="0" algn="l" defTabSz="914400" rtl="0" eaLnBrk="1" latinLnBrk="0" hangingPunct="1">
              <a:defRPr kumimoji="0" lang="de-DE" sz="10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11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11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cxnSp>
        <p:nvCxnSpPr>
          <p:cNvPr id="7" name="Gerade Verbindung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© Thomas </a:t>
            </a:r>
            <a:r>
              <a:rPr lang="de-DE" sz="1100" dirty="0" smtClean="0"/>
              <a:t>Roth</a:t>
            </a:r>
            <a:r>
              <a:rPr lang="de-DE" dirty="0" smtClean="0"/>
              <a:t>, GK</a:t>
            </a:r>
            <a:endParaRPr lang="de-DE" dirty="0"/>
          </a:p>
        </p:txBody>
      </p:sp>
      <p:sp>
        <p:nvSpPr>
          <p:cNvPr id="9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504820"/>
          </a:xfrm>
        </p:spPr>
        <p:txBody>
          <a:bodyPr>
            <a:normAutofit/>
          </a:bodyPr>
          <a:lstStyle>
            <a:lvl1pPr algn="ctr">
              <a:defRPr sz="3200" u="sng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 dirty="0"/>
          </a:p>
        </p:txBody>
      </p:sp>
      <p:sp>
        <p:nvSpPr>
          <p:cNvPr id="11" name="Inhaltsplatzhalt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© </a:t>
            </a:r>
            <a:r>
              <a:rPr lang="de-DE" sz="1100" dirty="0" smtClean="0"/>
              <a:t>Thomas</a:t>
            </a:r>
            <a:r>
              <a:rPr lang="de-DE" dirty="0" smtClean="0"/>
              <a:t> Roth, GK</a:t>
            </a:r>
            <a:endParaRPr lang="de-DE" dirty="0"/>
          </a:p>
        </p:txBody>
      </p:sp>
      <p:sp>
        <p:nvSpPr>
          <p:cNvPr id="9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32" name="Inhaltsplatzhalt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 dirty="0"/>
          </a:p>
        </p:txBody>
      </p:sp>
      <p:sp>
        <p:nvSpPr>
          <p:cNvPr id="34" name="Inhaltsplatzhalt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51265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anchor="b" anchorCtr="0">
            <a:normAutofit/>
          </a:bodyPr>
          <a:lstStyle>
            <a:lvl1pPr algn="ctr">
              <a:defRPr sz="3200" u="sng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3" name="Fußzeilenplatzhalter 9"/>
          <p:cNvSpPr>
            <a:spLocks noGrp="1"/>
          </p:cNvSpPr>
          <p:nvPr>
            <p:ph type="ftr" sz="quarter" idx="10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© Thomas Roth, GK</a:t>
            </a:r>
            <a:endParaRPr lang="de-DE" dirty="0"/>
          </a:p>
        </p:txBody>
      </p:sp>
      <p:sp>
        <p:nvSpPr>
          <p:cNvPr id="14" name="Foliennummernplatzhalter 21"/>
          <p:cNvSpPr>
            <a:spLocks noGrp="1"/>
          </p:cNvSpPr>
          <p:nvPr>
            <p:ph type="sldNum" sz="quarter" idx="11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57625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>
            <a:normAutofit/>
          </a:bodyPr>
          <a:lstStyle>
            <a:lvl1pPr algn="ctr">
              <a:defRPr sz="3200" u="sng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14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© Thomas Roth, GK</a:t>
            </a:r>
            <a:endParaRPr lang="de-DE" dirty="0"/>
          </a:p>
        </p:txBody>
      </p:sp>
      <p:sp>
        <p:nvSpPr>
          <p:cNvPr id="6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Inhaltsplatzhalt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31" name="Titel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© Thomas Roth, </a:t>
            </a:r>
            <a:r>
              <a:rPr lang="de-DE" sz="1100" dirty="0" smtClean="0"/>
              <a:t>GK</a:t>
            </a:r>
            <a:endParaRPr lang="de-DE" dirty="0"/>
          </a:p>
        </p:txBody>
      </p:sp>
      <p:sp>
        <p:nvSpPr>
          <p:cNvPr id="1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1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1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idx="1"/>
          </p:nvPr>
        </p:nvSpPr>
        <p:spPr>
          <a:xfrm>
            <a:off x="457200" y="1928802"/>
            <a:ext cx="8229600" cy="419736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1571604" cy="28572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© Thomas Roth, GK</a:t>
            </a:r>
            <a:endParaRPr lang="de-DE" dirty="0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534400" y="64008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408F7B0-0F44-488F-BB1C-89EA2C8F9DA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itelplatzhalter 4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7" name="Titel 3"/>
          <p:cNvSpPr txBox="1">
            <a:spLocks/>
          </p:cNvSpPr>
          <p:nvPr/>
        </p:nvSpPr>
        <p:spPr>
          <a:xfrm>
            <a:off x="500034" y="214290"/>
            <a:ext cx="8229600" cy="35719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Demokratie in Deutschland</a:t>
            </a:r>
            <a:endParaRPr kumimoji="0" lang="de-DE" sz="18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9F9F9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spd="slow">
    <p:push dir="u"/>
  </p:transition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5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4.xml"/><Relationship Id="rId2" Type="http://schemas.openxmlformats.org/officeDocument/2006/relationships/slide" Target="slide3.xml"/><Relationship Id="rId16" Type="http://schemas.openxmlformats.org/officeDocument/2006/relationships/slide" Target="slide18.xml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11" Type="http://schemas.openxmlformats.org/officeDocument/2006/relationships/slide" Target="slide13.xml"/><Relationship Id="rId5" Type="http://schemas.openxmlformats.org/officeDocument/2006/relationships/slide" Target="slide6.xml"/><Relationship Id="rId15" Type="http://schemas.openxmlformats.org/officeDocument/2006/relationships/slide" Target="slide1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Chancen – Entwicklungen – Risiken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Demokratie in Deutschland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714380"/>
          </a:xfrm>
        </p:spPr>
        <p:txBody>
          <a:bodyPr>
            <a:noAutofit/>
          </a:bodyPr>
          <a:lstStyle/>
          <a:p>
            <a:r>
              <a:rPr lang="de-DE" sz="2400" dirty="0" smtClean="0"/>
              <a:t>Die veränderte Ostpolitik der Westmächte und</a:t>
            </a:r>
            <a:br>
              <a:rPr lang="de-DE" sz="2400" dirty="0" smtClean="0"/>
            </a:br>
            <a:r>
              <a:rPr lang="de-DE" sz="2400" dirty="0" smtClean="0"/>
              <a:t>die innerdeutsche Vertragspolitik</a:t>
            </a:r>
            <a:endParaRPr lang="de-DE" sz="24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572868" y="1357298"/>
            <a:ext cx="2213314" cy="70788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 smtClean="0">
                <a:solidFill>
                  <a:schemeClr val="bg1"/>
                </a:solidFill>
              </a:rPr>
              <a:t>Höhepunkt des</a:t>
            </a:r>
          </a:p>
          <a:p>
            <a:pPr algn="ctr"/>
            <a:r>
              <a:rPr lang="de-DE" sz="2000" b="1" dirty="0" smtClean="0">
                <a:solidFill>
                  <a:schemeClr val="bg1"/>
                </a:solidFill>
              </a:rPr>
              <a:t>Kalten Krieges</a:t>
            </a:r>
            <a:endParaRPr lang="de-DE" sz="2000" b="1" dirty="0">
              <a:solidFill>
                <a:schemeClr val="bg1"/>
              </a:solidFill>
            </a:endParaRPr>
          </a:p>
        </p:txBody>
      </p:sp>
      <p:sp>
        <p:nvSpPr>
          <p:cNvPr id="7" name="Gleich 6"/>
          <p:cNvSpPr/>
          <p:nvPr/>
        </p:nvSpPr>
        <p:spPr>
          <a:xfrm>
            <a:off x="4143372" y="1357298"/>
            <a:ext cx="785818" cy="500066"/>
          </a:xfrm>
          <a:prstGeom prst="mathEqual">
            <a:avLst>
              <a:gd name="adj1" fmla="val 20571"/>
              <a:gd name="adj2" fmla="val 176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376405" y="1357298"/>
            <a:ext cx="2124553" cy="70788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</a:rPr>
              <a:t>1961 Mauerbau</a:t>
            </a:r>
          </a:p>
          <a:p>
            <a:r>
              <a:rPr lang="de-DE" sz="2000" b="1" dirty="0" smtClean="0">
                <a:solidFill>
                  <a:schemeClr val="bg1"/>
                </a:solidFill>
              </a:rPr>
              <a:t>1962 Kuba-Krise</a:t>
            </a:r>
            <a:endParaRPr lang="de-DE" sz="2000" b="1" dirty="0">
              <a:solidFill>
                <a:schemeClr val="bg1"/>
              </a:solidFill>
            </a:endParaRPr>
          </a:p>
        </p:txBody>
      </p:sp>
      <p:sp>
        <p:nvSpPr>
          <p:cNvPr id="10" name="Pfeil nach unten 9"/>
          <p:cNvSpPr/>
          <p:nvPr/>
        </p:nvSpPr>
        <p:spPr>
          <a:xfrm>
            <a:off x="4407363" y="1857364"/>
            <a:ext cx="307513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Legende mit Pfeil nach unten 10"/>
          <p:cNvSpPr/>
          <p:nvPr/>
        </p:nvSpPr>
        <p:spPr>
          <a:xfrm>
            <a:off x="2357422" y="2176011"/>
            <a:ext cx="4429156" cy="914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Veränderung der Politik der Großmächte</a:t>
            </a:r>
          </a:p>
          <a:p>
            <a:pPr algn="ctr"/>
            <a:r>
              <a:rPr lang="de-DE" dirty="0" smtClean="0"/>
              <a:t>= Versuch eines Interessenausgleichs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2143108" y="2961829"/>
            <a:ext cx="4760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Auswirkungen auf Deutschland</a:t>
            </a:r>
            <a:endParaRPr lang="de-DE" sz="2400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285720" y="3642184"/>
            <a:ext cx="25742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Verträge mit Osteuropa</a:t>
            </a:r>
          </a:p>
          <a:p>
            <a:r>
              <a:rPr lang="de-D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 </a:t>
            </a:r>
            <a:r>
              <a:rPr lang="de-D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 UdSSR, Polen, CSSR)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214282" y="4181497"/>
            <a:ext cx="278608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+mj-lt"/>
              <a:buAutoNum type="arabicPeriod"/>
            </a:pPr>
            <a:r>
              <a:rPr lang="de-DE" sz="1400" dirty="0" smtClean="0"/>
              <a:t>1970 Vertrag mit der UdSSR</a:t>
            </a:r>
          </a:p>
          <a:p>
            <a:pPr marL="442913" lvl="1" indent="-177800">
              <a:buFont typeface="Arial" pitchFamily="34" charset="0"/>
              <a:buChar char="•"/>
            </a:pPr>
            <a:r>
              <a:rPr lang="de-DE" sz="1400" dirty="0" smtClean="0"/>
              <a:t>Gewaltverzicht</a:t>
            </a:r>
          </a:p>
          <a:p>
            <a:pPr marL="442913" lvl="1" indent="-177800">
              <a:buFont typeface="Arial" pitchFamily="34" charset="0"/>
              <a:buChar char="•"/>
            </a:pPr>
            <a:r>
              <a:rPr lang="de-DE" sz="1400" dirty="0" smtClean="0"/>
              <a:t>Anerkennung der gegenwärtigen Grenzen in Europa</a:t>
            </a:r>
          </a:p>
          <a:p>
            <a:pPr marL="176213" indent="-176213">
              <a:buFont typeface="+mj-lt"/>
              <a:buAutoNum type="arabicPeriod"/>
            </a:pPr>
            <a:r>
              <a:rPr lang="de-DE" sz="1400" dirty="0" smtClean="0"/>
              <a:t>1970 Vertrag mit Polen</a:t>
            </a:r>
          </a:p>
          <a:p>
            <a:pPr marL="442913" lvl="1" indent="-177800">
              <a:buFont typeface="Arial" pitchFamily="34" charset="0"/>
              <a:buChar char="•"/>
            </a:pPr>
            <a:r>
              <a:rPr lang="de-DE" sz="1400" dirty="0" smtClean="0"/>
              <a:t>Oder-Neiße-Linie als Westgrenze Polens bestätigt</a:t>
            </a:r>
          </a:p>
          <a:p>
            <a:pPr marL="176213" indent="-176213">
              <a:buFont typeface="+mj-lt"/>
              <a:buAutoNum type="arabicPeriod"/>
              <a:tabLst>
                <a:tab pos="442913" algn="l"/>
              </a:tabLst>
            </a:pPr>
            <a:r>
              <a:rPr lang="de-DE" sz="1400" dirty="0" smtClean="0"/>
              <a:t>1973 Vertrag mit der 	Tschechoslowakei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3000364" y="3642184"/>
            <a:ext cx="3046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Viermächteabkommen über </a:t>
            </a:r>
          </a:p>
          <a:p>
            <a:r>
              <a:rPr lang="de-D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Berlin: USA, GB, UdSSR, F (1971)</a:t>
            </a:r>
            <a:endParaRPr lang="de-DE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3286116" y="4142250"/>
            <a:ext cx="228601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Regelung der zukünftigen Stellung Berlins</a:t>
            </a:r>
          </a:p>
          <a:p>
            <a:endParaRPr lang="de-DE" sz="1400" dirty="0" smtClean="0"/>
          </a:p>
          <a:p>
            <a:pPr marL="88900" indent="-88900">
              <a:buFont typeface="Arial" pitchFamily="34" charset="0"/>
              <a:buChar char="•"/>
            </a:pPr>
            <a:r>
              <a:rPr lang="de-DE" sz="1400" dirty="0" smtClean="0"/>
              <a:t>Zugehörigkeit Westberlins zur Bundesrepublik wird anerkannt</a:t>
            </a:r>
          </a:p>
          <a:p>
            <a:pPr marL="88900" indent="-88900">
              <a:buFont typeface="Arial" pitchFamily="34" charset="0"/>
              <a:buChar char="•"/>
            </a:pPr>
            <a:r>
              <a:rPr lang="de-DE" sz="1400" dirty="0" smtClean="0"/>
              <a:t>UdSSR garantiert offene Verkehrswege nach Berlin (Transit)</a:t>
            </a:r>
            <a:endParaRPr lang="de-DE" sz="1400" dirty="0"/>
          </a:p>
        </p:txBody>
      </p:sp>
      <p:sp>
        <p:nvSpPr>
          <p:cNvPr id="18" name="Textfeld 17"/>
          <p:cNvSpPr txBox="1"/>
          <p:nvPr/>
        </p:nvSpPr>
        <p:spPr>
          <a:xfrm>
            <a:off x="6072198" y="3642184"/>
            <a:ext cx="2840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Innerdeutsche Vertragspolitik (D/DDR)</a:t>
            </a:r>
            <a:endParaRPr lang="de-DE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6163052" y="4186015"/>
            <a:ext cx="27498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buFont typeface="+mj-lt"/>
              <a:buAutoNum type="arabicPeriod"/>
            </a:pPr>
            <a:r>
              <a:rPr lang="de-DE" sz="1400" dirty="0" smtClean="0"/>
              <a:t>1971 Transitabkommen</a:t>
            </a:r>
          </a:p>
          <a:p>
            <a:pPr marL="182563" indent="-182563">
              <a:buFont typeface="+mj-lt"/>
              <a:buAutoNum type="arabicPeriod"/>
            </a:pPr>
            <a:r>
              <a:rPr lang="de-DE" sz="1400" dirty="0" smtClean="0"/>
              <a:t>1971 Verkehrsvertrag</a:t>
            </a:r>
          </a:p>
          <a:p>
            <a:pPr marL="182563" indent="-182563">
              <a:buFont typeface="+mj-lt"/>
              <a:buAutoNum type="arabicPeriod"/>
            </a:pPr>
            <a:r>
              <a:rPr lang="de-DE" sz="1400" dirty="0" smtClean="0"/>
              <a:t>1972 Grundlagenvertrag</a:t>
            </a:r>
          </a:p>
          <a:p>
            <a:pPr marL="182563" indent="-90488">
              <a:buFont typeface="Arial" pitchFamily="34" charset="0"/>
              <a:buChar char="•"/>
            </a:pPr>
            <a:r>
              <a:rPr lang="de-DE" sz="1400" dirty="0" smtClean="0"/>
              <a:t>Gewaltverzichtsabkommen</a:t>
            </a:r>
          </a:p>
          <a:p>
            <a:pPr marL="182563" indent="-90488">
              <a:buFont typeface="Arial" pitchFamily="34" charset="0"/>
              <a:buChar char="•"/>
            </a:pPr>
            <a:r>
              <a:rPr lang="de-DE" sz="1400" dirty="0" smtClean="0"/>
              <a:t>Anerkennung der bestehenden Grenzen</a:t>
            </a:r>
          </a:p>
          <a:p>
            <a:pPr marL="182563" indent="-90488">
              <a:buFont typeface="Arial" pitchFamily="34" charset="0"/>
              <a:buChar char="•"/>
            </a:pPr>
            <a:r>
              <a:rPr lang="de-DE" sz="1400" dirty="0" smtClean="0"/>
              <a:t>Einrichtung ständiger Vertretungen in Bonn und Berlin (Ost)</a:t>
            </a:r>
            <a:endParaRPr lang="de-DE" sz="1400" dirty="0"/>
          </a:p>
        </p:txBody>
      </p:sp>
      <p:cxnSp>
        <p:nvCxnSpPr>
          <p:cNvPr id="21" name="Form 20"/>
          <p:cNvCxnSpPr>
            <a:stCxn id="12" idx="2"/>
            <a:endCxn id="13" idx="0"/>
          </p:cNvCxnSpPr>
          <p:nvPr/>
        </p:nvCxnSpPr>
        <p:spPr>
          <a:xfrm rot="5400000">
            <a:off x="2938840" y="2057521"/>
            <a:ext cx="218690" cy="2950636"/>
          </a:xfrm>
          <a:prstGeom prst="bentConnector3">
            <a:avLst>
              <a:gd name="adj1" fmla="val 953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Form 22"/>
          <p:cNvCxnSpPr>
            <a:stCxn id="12" idx="2"/>
            <a:endCxn id="18" idx="0"/>
          </p:cNvCxnSpPr>
          <p:nvPr/>
        </p:nvCxnSpPr>
        <p:spPr>
          <a:xfrm rot="16200000" flipH="1">
            <a:off x="5898682" y="2048314"/>
            <a:ext cx="218690" cy="2969049"/>
          </a:xfrm>
          <a:prstGeom prst="bentConnector3">
            <a:avLst>
              <a:gd name="adj1" fmla="val 953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Form 26"/>
          <p:cNvCxnSpPr>
            <a:stCxn id="12" idx="2"/>
            <a:endCxn id="15" idx="0"/>
          </p:cNvCxnSpPr>
          <p:nvPr/>
        </p:nvCxnSpPr>
        <p:spPr>
          <a:xfrm rot="16200000" flipH="1">
            <a:off x="4414239" y="3532757"/>
            <a:ext cx="218690" cy="163"/>
          </a:xfrm>
          <a:prstGeom prst="bent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928694"/>
          </a:xfrm>
        </p:spPr>
        <p:txBody>
          <a:bodyPr>
            <a:normAutofit/>
          </a:bodyPr>
          <a:lstStyle/>
          <a:p>
            <a:r>
              <a:rPr lang="de-DE" sz="2400" dirty="0" smtClean="0"/>
              <a:t>Die Reformbewegung in Osteuropa und</a:t>
            </a:r>
            <a:br>
              <a:rPr lang="de-DE" sz="2400" dirty="0" smtClean="0"/>
            </a:br>
            <a:r>
              <a:rPr lang="de-DE" sz="2400" dirty="0" smtClean="0"/>
              <a:t>das Scheitern der DDR</a:t>
            </a:r>
            <a:endParaRPr lang="de-DE" sz="24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17555" y="1500174"/>
            <a:ext cx="3039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Reformpolitik Gorbatschows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142976" y="1916660"/>
            <a:ext cx="1143008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Glasnost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500826" y="1916660"/>
            <a:ext cx="1747823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Perestroika</a:t>
            </a:r>
          </a:p>
        </p:txBody>
      </p:sp>
      <p:sp>
        <p:nvSpPr>
          <p:cNvPr id="8" name="Richtungspfeil 7"/>
          <p:cNvSpPr/>
          <p:nvPr/>
        </p:nvSpPr>
        <p:spPr>
          <a:xfrm>
            <a:off x="3786182" y="1916660"/>
            <a:ext cx="1357322" cy="369332"/>
          </a:xfrm>
          <a:prstGeom prst="homePlate">
            <a:avLst>
              <a:gd name="adj" fmla="val 859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Ziel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428596" y="2285992"/>
            <a:ext cx="29289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Wirtschaftliche, politische und kulturelle Entscheidungen sollen in Zukunft durchschaubar sein</a:t>
            </a:r>
            <a:endParaRPr lang="de-DE" sz="1600" dirty="0"/>
          </a:p>
        </p:txBody>
      </p:sp>
      <p:sp>
        <p:nvSpPr>
          <p:cNvPr id="10" name="Textfeld 9"/>
          <p:cNvSpPr txBox="1"/>
          <p:nvPr/>
        </p:nvSpPr>
        <p:spPr>
          <a:xfrm>
            <a:off x="5772217" y="2428868"/>
            <a:ext cx="30146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de-DE" sz="1600" dirty="0" smtClean="0"/>
              <a:t>Umgestaltung der Wirtschaft und Gesellschaft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de-DE" sz="1600" dirty="0" smtClean="0"/>
              <a:t>Verringerung des staatlichen Einflusses</a:t>
            </a:r>
            <a:endParaRPr lang="de-DE" sz="1600" dirty="0"/>
          </a:p>
        </p:txBody>
      </p:sp>
      <p:sp>
        <p:nvSpPr>
          <p:cNvPr id="12" name="Textfeld 11"/>
          <p:cNvSpPr txBox="1"/>
          <p:nvPr/>
        </p:nvSpPr>
        <p:spPr>
          <a:xfrm>
            <a:off x="857224" y="3929066"/>
            <a:ext cx="14640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/>
              <a:t>Osteuropa</a:t>
            </a:r>
            <a:endParaRPr lang="de-DE" sz="2000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6109790" y="3929066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/>
              <a:t>DDR</a:t>
            </a:r>
            <a:endParaRPr lang="de-DE" sz="2000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571472" y="4429132"/>
            <a:ext cx="27146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de-DE" dirty="0" smtClean="0"/>
              <a:t>Reformen in Ungarn und Polen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de-DE" dirty="0" smtClean="0"/>
              <a:t>Ablösung des kommunistischen Machtmonopols</a:t>
            </a:r>
            <a:endParaRPr lang="de-DE" dirty="0"/>
          </a:p>
        </p:txBody>
      </p:sp>
      <p:sp>
        <p:nvSpPr>
          <p:cNvPr id="15" name="Textfeld 14"/>
          <p:cNvSpPr txBox="1"/>
          <p:nvPr/>
        </p:nvSpPr>
        <p:spPr>
          <a:xfrm>
            <a:off x="5200713" y="4286256"/>
            <a:ext cx="30146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de-DE" dirty="0" smtClean="0"/>
              <a:t>weitgehende Ablehnung durch Partei- und Staatsführung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de-DE" dirty="0" smtClean="0"/>
              <a:t>Hoffnung für die Bevölkerung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5286380" y="5997379"/>
            <a:ext cx="2857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Massendemonstrationen, Absetzung Honeckers</a:t>
            </a:r>
            <a:endParaRPr lang="de-DE" dirty="0"/>
          </a:p>
        </p:txBody>
      </p:sp>
      <p:cxnSp>
        <p:nvCxnSpPr>
          <p:cNvPr id="20" name="Gewinkelte Verbindung 19"/>
          <p:cNvCxnSpPr>
            <a:stCxn id="9" idx="2"/>
            <a:endCxn id="42" idx="1"/>
          </p:cNvCxnSpPr>
          <p:nvPr/>
        </p:nvCxnSpPr>
        <p:spPr>
          <a:xfrm rot="16200000" flipH="1">
            <a:off x="2547712" y="2708572"/>
            <a:ext cx="226642" cy="1535917"/>
          </a:xfrm>
          <a:prstGeom prst="bent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winkelte Verbindung 22"/>
          <p:cNvCxnSpPr>
            <a:stCxn id="10" idx="2"/>
            <a:endCxn id="42" idx="3"/>
          </p:cNvCxnSpPr>
          <p:nvPr/>
        </p:nvCxnSpPr>
        <p:spPr>
          <a:xfrm rot="5400000">
            <a:off x="6241072" y="2551394"/>
            <a:ext cx="83766" cy="1993150"/>
          </a:xfrm>
          <a:prstGeom prst="bent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>
            <a:stCxn id="42" idx="2"/>
            <a:endCxn id="13" idx="1"/>
          </p:cNvCxnSpPr>
          <p:nvPr/>
        </p:nvCxnSpPr>
        <p:spPr>
          <a:xfrm rot="16200000" flipH="1">
            <a:off x="5080248" y="3099579"/>
            <a:ext cx="306980" cy="1752104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>
            <a:stCxn id="42" idx="2"/>
            <a:endCxn id="12" idx="3"/>
          </p:cNvCxnSpPr>
          <p:nvPr/>
        </p:nvCxnSpPr>
        <p:spPr>
          <a:xfrm rot="5400000">
            <a:off x="3185993" y="2957428"/>
            <a:ext cx="306980" cy="2036407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bgerundetes Rechteck 41"/>
          <p:cNvSpPr/>
          <p:nvPr/>
        </p:nvSpPr>
        <p:spPr>
          <a:xfrm>
            <a:off x="3428992" y="3357562"/>
            <a:ext cx="1857388" cy="464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Wirkung auf</a:t>
            </a:r>
            <a:endParaRPr lang="de-DE" sz="2000" dirty="0"/>
          </a:p>
        </p:txBody>
      </p:sp>
      <p:sp>
        <p:nvSpPr>
          <p:cNvPr id="55" name="Pfeil nach unten 54"/>
          <p:cNvSpPr/>
          <p:nvPr/>
        </p:nvSpPr>
        <p:spPr>
          <a:xfrm>
            <a:off x="6215074" y="5763584"/>
            <a:ext cx="378727" cy="308622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/>
      <p:bldP spid="10" grpId="0"/>
      <p:bldP spid="12" grpId="0"/>
      <p:bldP spid="13" grpId="0"/>
      <p:bldP spid="14" grpId="0"/>
      <p:bldP spid="15" grpId="0"/>
      <p:bldP spid="16" grpId="0"/>
      <p:bldP spid="42" grpId="0" animBg="1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785818"/>
          </a:xfrm>
        </p:spPr>
        <p:txBody>
          <a:bodyPr>
            <a:noAutofit/>
          </a:bodyPr>
          <a:lstStyle/>
          <a:p>
            <a:r>
              <a:rPr lang="de-DE" sz="2400" dirty="0" smtClean="0"/>
              <a:t>Der Reformprozess im Osten </a:t>
            </a:r>
            <a:br>
              <a:rPr lang="de-DE" sz="2400" dirty="0" smtClean="0"/>
            </a:br>
            <a:r>
              <a:rPr lang="de-DE" sz="2400" dirty="0" smtClean="0"/>
              <a:t> Internationale Öffnung unter Gorbatschow</a:t>
            </a:r>
            <a:endParaRPr lang="de-DE" sz="24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5" name="Legende mit Pfeil nach unten 4"/>
          <p:cNvSpPr/>
          <p:nvPr/>
        </p:nvSpPr>
        <p:spPr>
          <a:xfrm>
            <a:off x="1428728" y="1428736"/>
            <a:ext cx="6500858" cy="565785"/>
          </a:xfrm>
          <a:prstGeom prst="downArrowCallout">
            <a:avLst>
              <a:gd name="adj1" fmla="val 58707"/>
              <a:gd name="adj2" fmla="val 58707"/>
              <a:gd name="adj3" fmla="val 22893"/>
              <a:gd name="adj4" fmla="val 6497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März 1985: Gorbatschow wird Generalsekretär der KPdSU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928662" y="2068289"/>
            <a:ext cx="7286676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UdSSR billigt allen sozialistischen Staaten das Recht zu, ihre Angelegenheiten selbst zu bestimmen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857620" y="2692595"/>
            <a:ext cx="13241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Auswirkung in</a:t>
            </a:r>
            <a:endParaRPr lang="de-DE" sz="1400" dirty="0"/>
          </a:p>
        </p:txBody>
      </p:sp>
      <p:sp>
        <p:nvSpPr>
          <p:cNvPr id="8" name="Textfeld 7"/>
          <p:cNvSpPr txBox="1"/>
          <p:nvPr/>
        </p:nvSpPr>
        <p:spPr>
          <a:xfrm>
            <a:off x="428596" y="3429000"/>
            <a:ext cx="743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Polen</a:t>
            </a:r>
            <a:endParaRPr lang="de-DE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286512" y="3429000"/>
            <a:ext cx="1933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Tschechoslowakei</a:t>
            </a:r>
            <a:endParaRPr lang="de-DE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071934" y="3429000"/>
            <a:ext cx="9131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Ungarn</a:t>
            </a:r>
            <a:endParaRPr lang="de-DE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42844" y="3786190"/>
            <a:ext cx="30003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30225" algn="l"/>
              </a:tabLst>
            </a:pPr>
            <a:r>
              <a:rPr lang="de-DE" sz="1400" dirty="0" smtClean="0"/>
              <a:t>1980:	unabhängige Gewerkschaft 	„Solidarnosc“  wird gegen den 	Wiederstand der Regierung 	gegründet</a:t>
            </a:r>
          </a:p>
          <a:p>
            <a:pPr>
              <a:tabLst>
                <a:tab pos="530225" algn="l"/>
              </a:tabLst>
            </a:pPr>
            <a:r>
              <a:rPr lang="de-DE" sz="1400" dirty="0" smtClean="0"/>
              <a:t>1981:	„Solidarnosc“ wird verboten</a:t>
            </a:r>
          </a:p>
          <a:p>
            <a:pPr>
              <a:tabLst>
                <a:tab pos="530225" algn="l"/>
              </a:tabLst>
            </a:pPr>
            <a:r>
              <a:rPr lang="de-DE" sz="1400" dirty="0" smtClean="0"/>
              <a:t>1988/89: Umfassende Reformen auf 	Druck der Arbeiter</a:t>
            </a:r>
          </a:p>
          <a:p>
            <a:pPr>
              <a:tabLst>
                <a:tab pos="530225" algn="l"/>
              </a:tabLst>
            </a:pPr>
            <a:r>
              <a:rPr lang="de-DE" sz="1400" dirty="0" smtClean="0"/>
              <a:t>1990:	Selbstauflösung der KP, Lech 	Walesa wird zum 	Staatspräsidenten gewählt</a:t>
            </a:r>
            <a:endParaRPr lang="de-DE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3071802" y="3786190"/>
            <a:ext cx="30003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30225" algn="l"/>
              </a:tabLst>
            </a:pPr>
            <a:r>
              <a:rPr lang="de-DE" sz="1400" dirty="0" smtClean="0"/>
              <a:t>1987:	erste Oppositionsgruppen</a:t>
            </a:r>
          </a:p>
          <a:p>
            <a:pPr>
              <a:tabLst>
                <a:tab pos="530225" algn="l"/>
              </a:tabLst>
            </a:pPr>
            <a:r>
              <a:rPr lang="de-DE" sz="1400" dirty="0" smtClean="0"/>
              <a:t>	formieren sich und fordern 	mehr Demokratie.</a:t>
            </a:r>
          </a:p>
          <a:p>
            <a:pPr>
              <a:tabLst>
                <a:tab pos="530225" algn="l"/>
              </a:tabLst>
            </a:pPr>
            <a:r>
              <a:rPr lang="de-DE" sz="1400" dirty="0" smtClean="0"/>
              <a:t>1989:	Grenzbefestigungen entlang 	der österreichisch- 	ungarischen Grenze werden 	abgebaut </a:t>
            </a:r>
            <a:r>
              <a:rPr lang="de-DE" sz="1400" dirty="0" smtClean="0">
                <a:sym typeface="Wingdings" pitchFamily="2" charset="2"/>
              </a:rPr>
              <a:t> DDR-Flüchtlinge 	können Ungarn legal 	verlassen</a:t>
            </a:r>
          </a:p>
          <a:p>
            <a:pPr>
              <a:tabLst>
                <a:tab pos="530225" algn="l"/>
              </a:tabLst>
            </a:pPr>
            <a:r>
              <a:rPr lang="de-DE" sz="1400" dirty="0" smtClean="0">
                <a:sym typeface="Wingdings" pitchFamily="2" charset="2"/>
              </a:rPr>
              <a:t>1989:	Verzicht der KP auf führende 	Rolle;  Mehrparteiensystem 	eingeführt</a:t>
            </a:r>
            <a:endParaRPr lang="de-DE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6072198" y="3786190"/>
            <a:ext cx="30003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30225" algn="l"/>
              </a:tabLst>
            </a:pPr>
            <a:r>
              <a:rPr lang="de-DE" sz="1400" dirty="0" smtClean="0"/>
              <a:t>1989:	bisher wurden alle 	Demokratisierungs-	</a:t>
            </a:r>
            <a:r>
              <a:rPr lang="de-DE" sz="1400" dirty="0" err="1" smtClean="0"/>
              <a:t>bestrebungen</a:t>
            </a:r>
            <a:r>
              <a:rPr lang="de-DE" sz="1400" dirty="0" smtClean="0"/>
              <a:t> gewaltsam 	unterdrückt.</a:t>
            </a:r>
          </a:p>
          <a:p>
            <a:pPr>
              <a:tabLst>
                <a:tab pos="530225" algn="l"/>
              </a:tabLst>
            </a:pPr>
            <a:r>
              <a:rPr lang="de-DE" sz="1400" dirty="0" smtClean="0"/>
              <a:t>1989:	Oppositionsgruppen bilden 	„Bürgerforum“ (Nov)</a:t>
            </a:r>
          </a:p>
          <a:p>
            <a:pPr>
              <a:tabLst>
                <a:tab pos="530225" algn="l"/>
              </a:tabLst>
            </a:pPr>
            <a:r>
              <a:rPr lang="de-DE" sz="1400" dirty="0" smtClean="0"/>
              <a:t>1989:	Massendemonstrationen 	erzwingen Rücktritt der 	Regierung (Dez)</a:t>
            </a:r>
          </a:p>
          <a:p>
            <a:pPr>
              <a:tabLst>
                <a:tab pos="530225" algn="l"/>
              </a:tabLst>
            </a:pPr>
            <a:r>
              <a:rPr lang="de-DE" sz="1400" dirty="0" smtClean="0"/>
              <a:t>1990:	Vaclav Havel (ehemaliger 	Oppositioneller) wird zum 	Staatspräsident gewählt</a:t>
            </a:r>
            <a:endParaRPr lang="de-DE" sz="1400" dirty="0"/>
          </a:p>
        </p:txBody>
      </p:sp>
      <p:cxnSp>
        <p:nvCxnSpPr>
          <p:cNvPr id="15" name="Gewinkelte Verbindung 14"/>
          <p:cNvCxnSpPr>
            <a:stCxn id="7" idx="2"/>
            <a:endCxn id="8" idx="0"/>
          </p:cNvCxnSpPr>
          <p:nvPr/>
        </p:nvCxnSpPr>
        <p:spPr>
          <a:xfrm rot="5400000">
            <a:off x="2445587" y="1354894"/>
            <a:ext cx="428628" cy="3719585"/>
          </a:xfrm>
          <a:prstGeom prst="bentConnector3">
            <a:avLst>
              <a:gd name="adj1" fmla="val 50000"/>
            </a:avLst>
          </a:prstGeom>
          <a:ln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winkelte Verbindung 17"/>
          <p:cNvCxnSpPr>
            <a:stCxn id="7" idx="2"/>
            <a:endCxn id="9" idx="0"/>
          </p:cNvCxnSpPr>
          <p:nvPr/>
        </p:nvCxnSpPr>
        <p:spPr>
          <a:xfrm rot="16200000" flipH="1">
            <a:off x="5672110" y="1847955"/>
            <a:ext cx="428628" cy="2733462"/>
          </a:xfrm>
          <a:prstGeom prst="bentConnector3">
            <a:avLst>
              <a:gd name="adj1" fmla="val 50000"/>
            </a:avLst>
          </a:prstGeom>
          <a:ln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stCxn id="7" idx="2"/>
            <a:endCxn id="10" idx="0"/>
          </p:cNvCxnSpPr>
          <p:nvPr/>
        </p:nvCxnSpPr>
        <p:spPr>
          <a:xfrm rot="16200000" flipH="1">
            <a:off x="4309783" y="3210281"/>
            <a:ext cx="428628" cy="8809"/>
          </a:xfrm>
          <a:prstGeom prst="straightConnector1">
            <a:avLst/>
          </a:prstGeom>
          <a:ln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Die Opposition und die friedliche Revolution in der DDR</a:t>
            </a:r>
            <a:endParaRPr lang="de-DE" sz="28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5" name="Legende mit Pfeil nach unten 4"/>
          <p:cNvSpPr/>
          <p:nvPr/>
        </p:nvSpPr>
        <p:spPr>
          <a:xfrm>
            <a:off x="1928794" y="1214422"/>
            <a:ext cx="4572032" cy="612934"/>
          </a:xfrm>
          <a:prstGeom prst="downArrowCallout">
            <a:avLst>
              <a:gd name="adj1" fmla="val 58707"/>
              <a:gd name="adj2" fmla="val 58707"/>
              <a:gd name="adj3" fmla="val 22893"/>
              <a:gd name="adj4" fmla="val 6497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 smtClean="0">
                <a:solidFill>
                  <a:schemeClr val="bg1"/>
                </a:solidFill>
              </a:rPr>
              <a:t>Fluchtwelle im Spätsommer 1989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428860" y="1785926"/>
            <a:ext cx="364324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Entstehung von Oppositionsgruppen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starker Zuspruch in der Bevölkerung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Massendemonstrationen</a:t>
            </a:r>
          </a:p>
        </p:txBody>
      </p:sp>
      <p:sp>
        <p:nvSpPr>
          <p:cNvPr id="10" name="Pfeil nach links und rechts 9"/>
          <p:cNvSpPr/>
          <p:nvPr/>
        </p:nvSpPr>
        <p:spPr>
          <a:xfrm>
            <a:off x="2786050" y="2643182"/>
            <a:ext cx="2857422" cy="128588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Regierung Modrow</a:t>
            </a:r>
          </a:p>
          <a:p>
            <a:pPr algn="ctr"/>
            <a:r>
              <a:rPr lang="de-DE" dirty="0" smtClean="0"/>
              <a:t>Dez.1989-Mrz.1990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357158" y="2702478"/>
            <a:ext cx="226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Oppositionsgruppen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5857884" y="2702478"/>
            <a:ext cx="226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Oppositionsgruppen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14282" y="3224285"/>
            <a:ext cx="35719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u.a. „Neues Forum“, „Demokratischer Aufbruch“, „Demokratie jetzt“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Reformbestrebungen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Träger der Revolution</a:t>
            </a:r>
          </a:p>
          <a:p>
            <a:pPr marL="176213" indent="-176213"/>
            <a:endParaRPr lang="de-DE" sz="1600" dirty="0" smtClean="0"/>
          </a:p>
          <a:p>
            <a:pPr marL="176213" indent="-176213"/>
            <a:r>
              <a:rPr lang="de-DE" sz="1600" dirty="0" smtClean="0"/>
              <a:t>		fordern:</a:t>
            </a:r>
          </a:p>
          <a:p>
            <a:pPr marL="176213" indent="-176213"/>
            <a:r>
              <a:rPr lang="de-DE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Eigenständigkeit der DDR erhalten</a:t>
            </a:r>
            <a:endParaRPr lang="de-DE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4857752" y="3214686"/>
            <a:ext cx="42862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113" lvl="2" indent="-176213" defTabSz="900113">
              <a:buFont typeface="Arial" pitchFamily="34" charset="0"/>
              <a:buChar char="•"/>
            </a:pPr>
            <a:r>
              <a:rPr lang="de-DE" sz="1600" dirty="0" smtClean="0"/>
              <a:t>Ehemalige Blockparteien wie CDU (Ost)</a:t>
            </a:r>
          </a:p>
          <a:p>
            <a:pPr marL="900113" lvl="2" indent="-176213" defTabSz="900113">
              <a:buFont typeface="Arial" pitchFamily="34" charset="0"/>
              <a:buChar char="•"/>
            </a:pPr>
            <a:r>
              <a:rPr lang="de-DE" sz="1600" dirty="0" smtClean="0"/>
              <a:t>Neugegründete SPD in der DDR</a:t>
            </a:r>
          </a:p>
          <a:p>
            <a:pPr marL="900113" lvl="2" indent="-176213" defTabSz="900113">
              <a:buFont typeface="Arial" pitchFamily="34" charset="0"/>
              <a:buChar char="•"/>
            </a:pPr>
            <a:r>
              <a:rPr lang="de-DE" sz="1600" dirty="0" smtClean="0"/>
              <a:t>Anbindung an die westdeutschen Parteien</a:t>
            </a:r>
          </a:p>
          <a:p>
            <a:pPr marL="176213" indent="-176213"/>
            <a:endParaRPr lang="de-DE" sz="1600" dirty="0" smtClean="0"/>
          </a:p>
          <a:p>
            <a:pPr marL="176213" indent="-176213"/>
            <a:r>
              <a:rPr lang="de-DE" sz="1600" dirty="0" smtClean="0"/>
              <a:t>		fordern:</a:t>
            </a:r>
          </a:p>
          <a:p>
            <a:pPr marL="176213" indent="-176213"/>
            <a:r>
              <a:rPr lang="de-DE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Vereinigung der beiden deutschen Staaten</a:t>
            </a:r>
            <a:endParaRPr lang="de-DE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2786050" y="5366579"/>
            <a:ext cx="3000299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DDR-Wahl am 18.03.1990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2285984" y="5741275"/>
            <a:ext cx="4357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Ende der Regierung Modrow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Sieg für Oppositionsgruppen, die sich an der Bundesrepublik orientieren</a:t>
            </a:r>
            <a:endParaRPr lang="de-DE" sz="1600" dirty="0"/>
          </a:p>
        </p:txBody>
      </p:sp>
      <p:sp>
        <p:nvSpPr>
          <p:cNvPr id="17" name="Pfeil nach unten 16"/>
          <p:cNvSpPr/>
          <p:nvPr/>
        </p:nvSpPr>
        <p:spPr>
          <a:xfrm>
            <a:off x="4000496" y="2571744"/>
            <a:ext cx="48463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unten 17"/>
          <p:cNvSpPr/>
          <p:nvPr/>
        </p:nvSpPr>
        <p:spPr>
          <a:xfrm>
            <a:off x="4000496" y="3643314"/>
            <a:ext cx="484632" cy="16309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0" grpId="0" animBg="1"/>
      <p:bldP spid="11" grpId="0"/>
      <p:bldP spid="12" grpId="0"/>
      <p:bldP spid="13" grpId="0"/>
      <p:bldP spid="14" grpId="0"/>
      <p:bldP spid="15" grpId="1" animBg="1"/>
      <p:bldP spid="16" grpId="0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Der Wiedervereinigungsauftrag des Grundgesetzes</a:t>
            </a:r>
            <a:endParaRPr lang="de-DE" sz="28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6" name="Legende mit Pfeil nach unten 5"/>
          <p:cNvSpPr/>
          <p:nvPr/>
        </p:nvSpPr>
        <p:spPr>
          <a:xfrm>
            <a:off x="642910" y="1214422"/>
            <a:ext cx="7858180" cy="1071570"/>
          </a:xfrm>
          <a:prstGeom prst="downArrowCallout">
            <a:avLst>
              <a:gd name="adj1" fmla="val 22698"/>
              <a:gd name="adj2" fmla="val 27302"/>
              <a:gd name="adj3" fmla="val 20396"/>
              <a:gd name="adj4" fmla="val 75336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Grundgesetzauftrag (Präambel des Grundgesetzes vom 23.05.1949)</a:t>
            </a:r>
          </a:p>
          <a:p>
            <a:pPr algn="ctr"/>
            <a:r>
              <a:rPr lang="de-DE" dirty="0" smtClean="0">
                <a:solidFill>
                  <a:schemeClr val="bg1"/>
                </a:solidFill>
              </a:rPr>
              <a:t>„Das gesamte Deutsche Volk bleibt aufgefordert, in freier Selbstbestimmung</a:t>
            </a:r>
          </a:p>
          <a:p>
            <a:pPr algn="ctr"/>
            <a:r>
              <a:rPr lang="de-DE" dirty="0" smtClean="0">
                <a:solidFill>
                  <a:schemeClr val="bg1"/>
                </a:solidFill>
              </a:rPr>
              <a:t>die Einheit und Freiheit Deutschlands zu vollenden.“(Auszug)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3214678" y="2285992"/>
            <a:ext cx="2643206" cy="3617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Standpunkte bist 1989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214282" y="3071810"/>
            <a:ext cx="1500198" cy="642942"/>
          </a:xfrm>
          <a:prstGeom prst="rect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  <a:ln w="12700">
            <a:gradFill>
              <a:gsLst>
                <a:gs pos="0">
                  <a:schemeClr val="accent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Bundesverfassungsgericht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2000232" y="3071810"/>
            <a:ext cx="1500198" cy="642942"/>
          </a:xfrm>
          <a:prstGeom prst="rect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  <a:ln w="12700">
            <a:gradFill>
              <a:gsLst>
                <a:gs pos="0">
                  <a:schemeClr val="accent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CDU/CSU FDP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786182" y="3071810"/>
            <a:ext cx="1500198" cy="642942"/>
          </a:xfrm>
          <a:prstGeom prst="rect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  <a:ln w="12700">
            <a:gradFill>
              <a:gsLst>
                <a:gs pos="0">
                  <a:schemeClr val="accent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SPD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5572132" y="3071810"/>
            <a:ext cx="1500198" cy="642942"/>
          </a:xfrm>
          <a:prstGeom prst="rect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  <a:ln w="12700">
            <a:gradFill>
              <a:gsLst>
                <a:gs pos="0">
                  <a:schemeClr val="accent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Grüne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7358082" y="3071810"/>
            <a:ext cx="1500198" cy="642942"/>
          </a:xfrm>
          <a:prstGeom prst="rect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  <a:ln w="12700">
            <a:gradFill>
              <a:gsLst>
                <a:gs pos="0">
                  <a:schemeClr val="accent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DDR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142844" y="3739036"/>
            <a:ext cx="17859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Wiedervereinigungsauftrag bindend für alle Staatsorgane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1928794" y="3739036"/>
            <a:ext cx="1785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Einheit der Nation im Rahmen der bestehenden Möglichkeiten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3714744" y="3739036"/>
            <a:ext cx="1785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Einigung Deutschlands nur über europäische Einigung möglich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5500694" y="3714752"/>
            <a:ext cx="1785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Ablehnung des </a:t>
            </a:r>
            <a:r>
              <a:rPr lang="de-DE" sz="1400" dirty="0" smtClean="0">
                <a:solidFill>
                  <a:schemeClr val="bg1"/>
                </a:solidFill>
              </a:rPr>
              <a:t>Wiedervereinigungsauftrages</a:t>
            </a:r>
            <a:r>
              <a:rPr lang="de-DE" sz="1400" dirty="0" smtClean="0">
                <a:solidFill>
                  <a:schemeClr val="bg1"/>
                </a:solidFill>
              </a:rPr>
              <a:t>: nicht durchsetzbar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7286644" y="3739036"/>
            <a:ext cx="1785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Keine </a:t>
            </a:r>
            <a:r>
              <a:rPr lang="de-DE" sz="1400" dirty="0" smtClean="0">
                <a:solidFill>
                  <a:schemeClr val="bg1"/>
                </a:solidFill>
              </a:rPr>
              <a:t>Wiedervereinigung</a:t>
            </a:r>
            <a:r>
              <a:rPr lang="de-DE" sz="1400" dirty="0" smtClean="0">
                <a:solidFill>
                  <a:schemeClr val="bg1"/>
                </a:solidFill>
              </a:rPr>
              <a:t>, da zwei souveräne Staaten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19" name="Abgerundetes Rechteck 18"/>
          <p:cNvSpPr/>
          <p:nvPr/>
        </p:nvSpPr>
        <p:spPr>
          <a:xfrm>
            <a:off x="4071934" y="4811735"/>
            <a:ext cx="1000132" cy="3317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aber</a:t>
            </a:r>
            <a:endParaRPr lang="de-DE" dirty="0"/>
          </a:p>
        </p:txBody>
      </p:sp>
      <p:sp>
        <p:nvSpPr>
          <p:cNvPr id="20" name="Legende mit Pfeil nach unten 19"/>
          <p:cNvSpPr/>
          <p:nvPr/>
        </p:nvSpPr>
        <p:spPr>
          <a:xfrm>
            <a:off x="2857488" y="5286388"/>
            <a:ext cx="3429024" cy="928694"/>
          </a:xfrm>
          <a:prstGeom prst="downArrowCallout">
            <a:avLst>
              <a:gd name="adj1" fmla="val 25000"/>
              <a:gd name="adj2" fmla="val 25000"/>
              <a:gd name="adj3" fmla="val 14070"/>
              <a:gd name="adj4" fmla="val 771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Massendemonstrationen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Fall der Mauer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Forderung nach deutscher Einheit</a:t>
            </a:r>
            <a:endParaRPr lang="de-DE" sz="1600" dirty="0"/>
          </a:p>
        </p:txBody>
      </p:sp>
      <p:sp>
        <p:nvSpPr>
          <p:cNvPr id="21" name="Textfeld 20"/>
          <p:cNvSpPr txBox="1"/>
          <p:nvPr/>
        </p:nvSpPr>
        <p:spPr>
          <a:xfrm>
            <a:off x="857224" y="6202940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Vereinigung der DDR und der Bundesrepublik am 03. Oktober 1990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Gewinkelte Verbindung 22"/>
          <p:cNvCxnSpPr>
            <a:stCxn id="8" idx="2"/>
            <a:endCxn id="9" idx="0"/>
          </p:cNvCxnSpPr>
          <p:nvPr/>
        </p:nvCxnSpPr>
        <p:spPr>
          <a:xfrm rot="5400000">
            <a:off x="2538276" y="1073805"/>
            <a:ext cx="424110" cy="3571900"/>
          </a:xfrm>
          <a:prstGeom prst="bent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winkelte Verbindung 25"/>
          <p:cNvCxnSpPr>
            <a:stCxn id="8" idx="2"/>
            <a:endCxn id="10" idx="0"/>
          </p:cNvCxnSpPr>
          <p:nvPr/>
        </p:nvCxnSpPr>
        <p:spPr>
          <a:xfrm rot="5400000">
            <a:off x="3431251" y="1966780"/>
            <a:ext cx="424110" cy="1785950"/>
          </a:xfrm>
          <a:prstGeom prst="bent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winkelte Verbindung 28"/>
          <p:cNvCxnSpPr>
            <a:stCxn id="8" idx="2"/>
            <a:endCxn id="11" idx="0"/>
          </p:cNvCxnSpPr>
          <p:nvPr/>
        </p:nvCxnSpPr>
        <p:spPr>
          <a:xfrm rot="5400000">
            <a:off x="4324226" y="2859755"/>
            <a:ext cx="424110" cy="1588"/>
          </a:xfrm>
          <a:prstGeom prst="bent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winkelte Verbindung 31"/>
          <p:cNvCxnSpPr>
            <a:stCxn id="8" idx="2"/>
            <a:endCxn id="12" idx="0"/>
          </p:cNvCxnSpPr>
          <p:nvPr/>
        </p:nvCxnSpPr>
        <p:spPr>
          <a:xfrm rot="16200000" flipH="1">
            <a:off x="5217201" y="1966780"/>
            <a:ext cx="424110" cy="1785950"/>
          </a:xfrm>
          <a:prstGeom prst="bent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winkelte Verbindung 34"/>
          <p:cNvCxnSpPr>
            <a:stCxn id="8" idx="2"/>
            <a:endCxn id="13" idx="0"/>
          </p:cNvCxnSpPr>
          <p:nvPr/>
        </p:nvCxnSpPr>
        <p:spPr>
          <a:xfrm rot="16200000" flipH="1">
            <a:off x="6110176" y="1073805"/>
            <a:ext cx="424110" cy="3571900"/>
          </a:xfrm>
          <a:prstGeom prst="bent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 animBg="1"/>
      <p:bldP spid="20" grpId="0" animBg="1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Der deutsche Einigungsprozeß 1989/1990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15</a:t>
            </a:fld>
            <a:endParaRPr lang="de-DE" dirty="0"/>
          </a:p>
        </p:txBody>
      </p:sp>
      <p:sp>
        <p:nvSpPr>
          <p:cNvPr id="5" name="Legende mit Pfeil nach unten 4"/>
          <p:cNvSpPr/>
          <p:nvPr/>
        </p:nvSpPr>
        <p:spPr>
          <a:xfrm>
            <a:off x="2928926" y="1285860"/>
            <a:ext cx="3286148" cy="1000132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18. März 1990</a:t>
            </a:r>
          </a:p>
          <a:p>
            <a:pPr algn="ctr"/>
            <a:r>
              <a:rPr lang="de-DE" dirty="0" smtClean="0"/>
              <a:t>Erste freie Wahlen in der DDR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2571736" y="2285992"/>
            <a:ext cx="3929090" cy="642942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12700">
            <a:gradFill>
              <a:gsLst>
                <a:gs pos="0">
                  <a:schemeClr val="accent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Regierung de </a:t>
            </a:r>
            <a:r>
              <a:rPr lang="de-DE" sz="1600" dirty="0" err="1" smtClean="0">
                <a:solidFill>
                  <a:schemeClr val="bg1"/>
                </a:solidFill>
              </a:rPr>
              <a:t>Maiziére</a:t>
            </a:r>
            <a:r>
              <a:rPr lang="de-DE" sz="1600" dirty="0" smtClean="0">
                <a:solidFill>
                  <a:schemeClr val="bg1"/>
                </a:solidFill>
              </a:rPr>
              <a:t> tritt für schnellen Beitritt der DDR zur Bundesrepublik ein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71472" y="3643314"/>
            <a:ext cx="214314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Erster Staatsvertrag</a:t>
            </a:r>
          </a:p>
          <a:p>
            <a:pPr algn="ctr"/>
            <a:r>
              <a:rPr lang="de-DE" dirty="0" smtClean="0"/>
              <a:t>01. Juli 1990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500034" y="4214818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Wirtschafts-, Währungs- und Sozialunion</a:t>
            </a:r>
            <a:endParaRPr lang="de-DE" sz="1600" dirty="0"/>
          </a:p>
        </p:txBody>
      </p:sp>
      <p:sp>
        <p:nvSpPr>
          <p:cNvPr id="9" name="Rechteck 8"/>
          <p:cNvSpPr/>
          <p:nvPr/>
        </p:nvSpPr>
        <p:spPr>
          <a:xfrm>
            <a:off x="6357950" y="3643314"/>
            <a:ext cx="214314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Einigungsvertrag</a:t>
            </a:r>
          </a:p>
          <a:p>
            <a:pPr algn="ctr"/>
            <a:r>
              <a:rPr lang="de-DE" dirty="0" smtClean="0"/>
              <a:t>24. September 1990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6429388" y="4214818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Grundlagen für die deutsche Einigung</a:t>
            </a:r>
            <a:endParaRPr lang="de-DE" sz="1600" dirty="0"/>
          </a:p>
        </p:txBody>
      </p:sp>
      <p:sp>
        <p:nvSpPr>
          <p:cNvPr id="11" name="Legende mit Pfeil nach unten 10"/>
          <p:cNvSpPr/>
          <p:nvPr/>
        </p:nvSpPr>
        <p:spPr>
          <a:xfrm>
            <a:off x="3286116" y="4286256"/>
            <a:ext cx="2571768" cy="150019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03. Oktober  1990:</a:t>
            </a:r>
          </a:p>
          <a:p>
            <a:pPr algn="ctr"/>
            <a:r>
              <a:rPr lang="de-DE" dirty="0" smtClean="0"/>
              <a:t>Beitritt der DDR zur Bundesrepublik</a:t>
            </a:r>
            <a:endParaRPr lang="de-DE" dirty="0"/>
          </a:p>
        </p:txBody>
      </p:sp>
      <p:sp>
        <p:nvSpPr>
          <p:cNvPr id="12" name="Rechteck 11"/>
          <p:cNvSpPr/>
          <p:nvPr/>
        </p:nvSpPr>
        <p:spPr>
          <a:xfrm>
            <a:off x="2071670" y="5929330"/>
            <a:ext cx="5000660" cy="471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02. Dezember 1990: Erste gesamtdeutsche Wahl</a:t>
            </a:r>
            <a:endParaRPr lang="de-DE" dirty="0"/>
          </a:p>
        </p:txBody>
      </p:sp>
      <p:cxnSp>
        <p:nvCxnSpPr>
          <p:cNvPr id="14" name="Gerade Verbindung mit Pfeil 13"/>
          <p:cNvCxnSpPr>
            <a:stCxn id="6" idx="2"/>
            <a:endCxn id="9" idx="0"/>
          </p:cNvCxnSpPr>
          <p:nvPr/>
        </p:nvCxnSpPr>
        <p:spPr>
          <a:xfrm rot="16200000" flipH="1">
            <a:off x="5625710" y="1839504"/>
            <a:ext cx="714380" cy="2893239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>
            <a:stCxn id="6" idx="2"/>
            <a:endCxn id="7" idx="0"/>
          </p:cNvCxnSpPr>
          <p:nvPr/>
        </p:nvCxnSpPr>
        <p:spPr>
          <a:xfrm rot="5400000">
            <a:off x="2732472" y="1839505"/>
            <a:ext cx="714380" cy="2893239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10" grpId="0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feld 74"/>
          <p:cNvSpPr txBox="1"/>
          <p:nvPr/>
        </p:nvSpPr>
        <p:spPr>
          <a:xfrm>
            <a:off x="5286380" y="5572584"/>
            <a:ext cx="3786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Für eine Übergangszeit können Rechtsvorschriften der ehemaligen DDR vom GG abweichen</a:t>
            </a:r>
          </a:p>
          <a:p>
            <a:r>
              <a:rPr lang="de-DE" sz="1600" b="1" dirty="0" smtClean="0"/>
              <a:t> (z.B. Schwangerschaftsabbruch)</a:t>
            </a:r>
            <a:endParaRPr lang="de-DE" sz="1600" b="1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576258"/>
          </a:xfrm>
        </p:spPr>
        <p:txBody>
          <a:bodyPr>
            <a:noAutofit/>
          </a:bodyPr>
          <a:lstStyle/>
          <a:p>
            <a:r>
              <a:rPr lang="de-DE" sz="2800" dirty="0" smtClean="0"/>
              <a:t>Erster Staatsvertrag und Einigungsvertrag</a:t>
            </a:r>
            <a:endParaRPr lang="de-DE" sz="28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8534400" y="6357958"/>
            <a:ext cx="609600" cy="457200"/>
          </a:xfrm>
        </p:spPr>
        <p:txBody>
          <a:bodyPr/>
          <a:lstStyle/>
          <a:p>
            <a:fld id="{E408F7B0-0F44-488F-BB1C-89EA2C8F9DA9}" type="slidenum">
              <a:rPr lang="de-DE" smtClean="0"/>
              <a:pPr/>
              <a:t>16</a:t>
            </a:fld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928662" y="1219176"/>
            <a:ext cx="2214578" cy="352436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  <a:ln w="12700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Staatsvertrag</a:t>
            </a:r>
            <a:endParaRPr lang="de-DE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000760" y="1214422"/>
            <a:ext cx="2214578" cy="352436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  <a:ln w="12700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Einigungsvertrag</a:t>
            </a:r>
            <a:endParaRPr lang="de-DE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57158" y="1643050"/>
            <a:ext cx="40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= Vertrag über die Herstellung einer Wirtschafts-, Währungs- und Sozialunion</a:t>
            </a:r>
            <a:endParaRPr lang="de-DE" dirty="0"/>
          </a:p>
        </p:txBody>
      </p:sp>
      <p:sp>
        <p:nvSpPr>
          <p:cNvPr id="9" name="Abgerundetes Rechteck 8"/>
          <p:cNvSpPr/>
          <p:nvPr/>
        </p:nvSpPr>
        <p:spPr>
          <a:xfrm>
            <a:off x="428596" y="2500306"/>
            <a:ext cx="2000264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Vertragsinhalte :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4929190" y="2285992"/>
            <a:ext cx="2000264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Vertragsinhalte :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428596" y="2928934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Einführung der DM in der DDR</a:t>
            </a:r>
            <a:endParaRPr lang="de-DE" sz="1600" dirty="0"/>
          </a:p>
        </p:txBody>
      </p:sp>
      <p:sp>
        <p:nvSpPr>
          <p:cNvPr id="14" name="Textfeld 13"/>
          <p:cNvSpPr txBox="1"/>
          <p:nvPr/>
        </p:nvSpPr>
        <p:spPr>
          <a:xfrm>
            <a:off x="428597" y="3429000"/>
            <a:ext cx="4000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DDR schafft Voraussetzungen für die Einführung der sozialen Marktwirtschaft, wie</a:t>
            </a:r>
            <a:endParaRPr lang="de-DE" sz="1600" dirty="0"/>
          </a:p>
        </p:txBody>
      </p:sp>
      <p:sp>
        <p:nvSpPr>
          <p:cNvPr id="15" name="Textfeld 14"/>
          <p:cNvSpPr txBox="1"/>
          <p:nvPr/>
        </p:nvSpPr>
        <p:spPr>
          <a:xfrm>
            <a:off x="714349" y="4162016"/>
            <a:ext cx="3500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Privateigentum</a:t>
            </a:r>
            <a:endParaRPr lang="de-DE" sz="1600" b="1" dirty="0"/>
          </a:p>
        </p:txBody>
      </p:sp>
      <p:sp>
        <p:nvSpPr>
          <p:cNvPr id="16" name="Textfeld 15"/>
          <p:cNvSpPr txBox="1"/>
          <p:nvPr/>
        </p:nvSpPr>
        <p:spPr>
          <a:xfrm>
            <a:off x="714349" y="4398355"/>
            <a:ext cx="2214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Freie Preisbildung</a:t>
            </a:r>
            <a:endParaRPr lang="de-DE" sz="1600" b="1" dirty="0"/>
          </a:p>
        </p:txBody>
      </p:sp>
      <p:sp>
        <p:nvSpPr>
          <p:cNvPr id="17" name="Textfeld 16"/>
          <p:cNvSpPr txBox="1"/>
          <p:nvPr/>
        </p:nvSpPr>
        <p:spPr>
          <a:xfrm>
            <a:off x="714349" y="4662082"/>
            <a:ext cx="37862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Wettbewerbs- und Gewerbefreiheit</a:t>
            </a:r>
            <a:endParaRPr lang="de-DE" sz="1600" b="1" dirty="0"/>
          </a:p>
        </p:txBody>
      </p:sp>
      <p:cxnSp>
        <p:nvCxnSpPr>
          <p:cNvPr id="19" name="Form 18"/>
          <p:cNvCxnSpPr>
            <a:stCxn id="14" idx="1"/>
            <a:endCxn id="15" idx="1"/>
          </p:cNvCxnSpPr>
          <p:nvPr/>
        </p:nvCxnSpPr>
        <p:spPr>
          <a:xfrm rot="10800000" flipH="1" flipV="1">
            <a:off x="428597" y="3844499"/>
            <a:ext cx="285752" cy="486794"/>
          </a:xfrm>
          <a:prstGeom prst="bentConnector3">
            <a:avLst>
              <a:gd name="adj1" fmla="val -258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winkelte Verbindung 22"/>
          <p:cNvCxnSpPr>
            <a:stCxn id="14" idx="1"/>
            <a:endCxn id="16" idx="1"/>
          </p:cNvCxnSpPr>
          <p:nvPr/>
        </p:nvCxnSpPr>
        <p:spPr>
          <a:xfrm rot="10800000" flipH="1" flipV="1">
            <a:off x="428597" y="3844498"/>
            <a:ext cx="285752" cy="723133"/>
          </a:xfrm>
          <a:prstGeom prst="bentConnector3">
            <a:avLst>
              <a:gd name="adj1" fmla="val -258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winkelte Verbindung 26"/>
          <p:cNvCxnSpPr>
            <a:stCxn id="14" idx="1"/>
            <a:endCxn id="17" idx="1"/>
          </p:cNvCxnSpPr>
          <p:nvPr/>
        </p:nvCxnSpPr>
        <p:spPr>
          <a:xfrm rot="10800000" flipH="1" flipV="1">
            <a:off x="428597" y="3844499"/>
            <a:ext cx="285752" cy="986860"/>
          </a:xfrm>
          <a:prstGeom prst="bentConnector3">
            <a:avLst>
              <a:gd name="adj1" fmla="val -7742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785787" y="5447900"/>
            <a:ext cx="3500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Sozialversicherungen</a:t>
            </a:r>
            <a:endParaRPr lang="de-DE" sz="1600" b="1" dirty="0"/>
          </a:p>
        </p:txBody>
      </p:sp>
      <p:sp>
        <p:nvSpPr>
          <p:cNvPr id="30" name="Textfeld 29"/>
          <p:cNvSpPr txBox="1"/>
          <p:nvPr/>
        </p:nvSpPr>
        <p:spPr>
          <a:xfrm>
            <a:off x="785787" y="5684239"/>
            <a:ext cx="2214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Sozialhilfe</a:t>
            </a:r>
            <a:endParaRPr lang="de-DE" sz="1600" b="1" dirty="0"/>
          </a:p>
        </p:txBody>
      </p:sp>
      <p:sp>
        <p:nvSpPr>
          <p:cNvPr id="31" name="Textfeld 30"/>
          <p:cNvSpPr txBox="1"/>
          <p:nvPr/>
        </p:nvSpPr>
        <p:spPr>
          <a:xfrm>
            <a:off x="785787" y="5947966"/>
            <a:ext cx="37862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Tarifautonomie</a:t>
            </a:r>
            <a:endParaRPr lang="de-DE" sz="1600" b="1" dirty="0"/>
          </a:p>
        </p:txBody>
      </p:sp>
      <p:cxnSp>
        <p:nvCxnSpPr>
          <p:cNvPr id="32" name="Form 18"/>
          <p:cNvCxnSpPr>
            <a:stCxn id="36" idx="1"/>
            <a:endCxn id="29" idx="1"/>
          </p:cNvCxnSpPr>
          <p:nvPr/>
        </p:nvCxnSpPr>
        <p:spPr>
          <a:xfrm rot="10800000" flipH="1" flipV="1">
            <a:off x="428595" y="5239093"/>
            <a:ext cx="357191" cy="378084"/>
          </a:xfrm>
          <a:prstGeom prst="bentConnector3">
            <a:avLst>
              <a:gd name="adj1" fmla="val -6193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winkelte Verbindung 32"/>
          <p:cNvCxnSpPr>
            <a:stCxn id="36" idx="1"/>
            <a:endCxn id="30" idx="1"/>
          </p:cNvCxnSpPr>
          <p:nvPr/>
        </p:nvCxnSpPr>
        <p:spPr>
          <a:xfrm rot="10800000" flipH="1" flipV="1">
            <a:off x="428595" y="5239092"/>
            <a:ext cx="357191" cy="614423"/>
          </a:xfrm>
          <a:prstGeom prst="bentConnector3">
            <a:avLst>
              <a:gd name="adj1" fmla="val -2064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winkelte Verbindung 33"/>
          <p:cNvCxnSpPr>
            <a:stCxn id="36" idx="1"/>
            <a:endCxn id="31" idx="1"/>
          </p:cNvCxnSpPr>
          <p:nvPr/>
        </p:nvCxnSpPr>
        <p:spPr>
          <a:xfrm rot="10800000" flipH="1" flipV="1">
            <a:off x="428595" y="5239093"/>
            <a:ext cx="357191" cy="878150"/>
          </a:xfrm>
          <a:prstGeom prst="bentConnector3">
            <a:avLst>
              <a:gd name="adj1" fmla="val -6193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feld 35"/>
          <p:cNvSpPr txBox="1"/>
          <p:nvPr/>
        </p:nvSpPr>
        <p:spPr>
          <a:xfrm>
            <a:off x="428596" y="4946705"/>
            <a:ext cx="400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DDR schafft Voraussetzungen für eine Sozialunion, wie</a:t>
            </a:r>
            <a:endParaRPr lang="de-DE" sz="1600" dirty="0"/>
          </a:p>
        </p:txBody>
      </p:sp>
      <p:sp>
        <p:nvSpPr>
          <p:cNvPr id="37" name="Textfeld 36"/>
          <p:cNvSpPr txBox="1"/>
          <p:nvPr/>
        </p:nvSpPr>
        <p:spPr>
          <a:xfrm>
            <a:off x="785786" y="6233718"/>
            <a:ext cx="37862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Streikrecht</a:t>
            </a:r>
            <a:endParaRPr lang="de-DE" sz="1600" b="1" dirty="0"/>
          </a:p>
        </p:txBody>
      </p:sp>
      <p:cxnSp>
        <p:nvCxnSpPr>
          <p:cNvPr id="38" name="Gewinkelte Verbindung 37"/>
          <p:cNvCxnSpPr>
            <a:stCxn id="36" idx="1"/>
            <a:endCxn id="37" idx="1"/>
          </p:cNvCxnSpPr>
          <p:nvPr/>
        </p:nvCxnSpPr>
        <p:spPr>
          <a:xfrm rot="10800000" flipH="1" flipV="1">
            <a:off x="428596" y="5239093"/>
            <a:ext cx="357190" cy="1163902"/>
          </a:xfrm>
          <a:prstGeom prst="bentConnector3">
            <a:avLst>
              <a:gd name="adj1" fmla="val -6194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feld 57"/>
          <p:cNvSpPr txBox="1"/>
          <p:nvPr/>
        </p:nvSpPr>
        <p:spPr>
          <a:xfrm>
            <a:off x="4929190" y="1648414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= Vertrag über die Herstellung der Einheit Deutschlands</a:t>
            </a:r>
            <a:endParaRPr lang="de-DE" dirty="0"/>
          </a:p>
        </p:txBody>
      </p:sp>
      <p:sp>
        <p:nvSpPr>
          <p:cNvPr id="65" name="Textfeld 64"/>
          <p:cNvSpPr txBox="1"/>
          <p:nvPr/>
        </p:nvSpPr>
        <p:spPr>
          <a:xfrm>
            <a:off x="4929190" y="3714753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03. Oktober wird als „Tag der deutschen Einheit“ zum Feiertag</a:t>
            </a:r>
            <a:endParaRPr lang="de-DE" sz="1600" dirty="0"/>
          </a:p>
        </p:txBody>
      </p:sp>
      <p:sp>
        <p:nvSpPr>
          <p:cNvPr id="66" name="Textfeld 65"/>
          <p:cNvSpPr txBox="1"/>
          <p:nvPr/>
        </p:nvSpPr>
        <p:spPr>
          <a:xfrm>
            <a:off x="4929190" y="4214818"/>
            <a:ext cx="42148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b="1" dirty="0" smtClean="0"/>
              <a:t>Notwendige Grundgesetzänderungen:</a:t>
            </a:r>
            <a:endParaRPr lang="de-DE" sz="1600" b="1" dirty="0"/>
          </a:p>
        </p:txBody>
      </p:sp>
      <p:cxnSp>
        <p:nvCxnSpPr>
          <p:cNvPr id="67" name="Form 18"/>
          <p:cNvCxnSpPr>
            <a:stCxn id="66" idx="1"/>
            <a:endCxn id="73" idx="1"/>
          </p:cNvCxnSpPr>
          <p:nvPr/>
        </p:nvCxnSpPr>
        <p:spPr>
          <a:xfrm rot="10800000" flipH="1" flipV="1">
            <a:off x="4929190" y="4384095"/>
            <a:ext cx="357190" cy="310480"/>
          </a:xfrm>
          <a:prstGeom prst="bentConnector3">
            <a:avLst>
              <a:gd name="adj1" fmla="val -6194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feld 67"/>
          <p:cNvSpPr txBox="1"/>
          <p:nvPr/>
        </p:nvSpPr>
        <p:spPr>
          <a:xfrm>
            <a:off x="4929188" y="2643182"/>
            <a:ext cx="40005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Übernahme des Rechtssystems und des Verwaltungsaufbaus der Bundesrepublik durch die ostdeutschen Länder</a:t>
            </a:r>
            <a:endParaRPr lang="de-DE" sz="1600" dirty="0"/>
          </a:p>
        </p:txBody>
      </p:sp>
      <p:sp>
        <p:nvSpPr>
          <p:cNvPr id="69" name="Textfeld 68"/>
          <p:cNvSpPr txBox="1"/>
          <p:nvPr/>
        </p:nvSpPr>
        <p:spPr>
          <a:xfrm>
            <a:off x="4929190" y="3421498"/>
            <a:ext cx="4000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/>
              <a:t>Berlin wird Hauptstadt Deutschlands</a:t>
            </a:r>
            <a:endParaRPr lang="de-DE" sz="1600" dirty="0"/>
          </a:p>
        </p:txBody>
      </p:sp>
      <p:sp>
        <p:nvSpPr>
          <p:cNvPr id="73" name="Textfeld 72"/>
          <p:cNvSpPr txBox="1"/>
          <p:nvPr/>
        </p:nvSpPr>
        <p:spPr>
          <a:xfrm>
            <a:off x="5286380" y="4525298"/>
            <a:ext cx="3500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Veränderung der Präambel des GG</a:t>
            </a:r>
            <a:endParaRPr lang="de-DE" sz="1600" b="1" dirty="0"/>
          </a:p>
        </p:txBody>
      </p:sp>
      <p:sp>
        <p:nvSpPr>
          <p:cNvPr id="74" name="Textfeld 73"/>
          <p:cNvSpPr txBox="1"/>
          <p:nvPr/>
        </p:nvSpPr>
        <p:spPr>
          <a:xfrm>
            <a:off x="5286380" y="4811050"/>
            <a:ext cx="3857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Weitere ehemalige deutsche Gebiete können der Bundesrepublik nicht mehr beitreten, da Einheit vollendet</a:t>
            </a:r>
          </a:p>
        </p:txBody>
      </p:sp>
      <p:cxnSp>
        <p:nvCxnSpPr>
          <p:cNvPr id="76" name="Gewinkelte Verbindung 75"/>
          <p:cNvCxnSpPr>
            <a:stCxn id="66" idx="1"/>
            <a:endCxn id="74" idx="1"/>
          </p:cNvCxnSpPr>
          <p:nvPr/>
        </p:nvCxnSpPr>
        <p:spPr>
          <a:xfrm rot="10800000" flipH="1" flipV="1">
            <a:off x="4929190" y="4384095"/>
            <a:ext cx="357190" cy="842454"/>
          </a:xfrm>
          <a:prstGeom prst="bentConnector3">
            <a:avLst>
              <a:gd name="adj1" fmla="val -6194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winkelte Verbindung 76"/>
          <p:cNvCxnSpPr>
            <a:stCxn id="66" idx="1"/>
            <a:endCxn id="75" idx="1"/>
          </p:cNvCxnSpPr>
          <p:nvPr/>
        </p:nvCxnSpPr>
        <p:spPr>
          <a:xfrm rot="10800000" flipH="1" flipV="1">
            <a:off x="4929190" y="4384095"/>
            <a:ext cx="357190" cy="1727098"/>
          </a:xfrm>
          <a:prstGeom prst="bentConnector3">
            <a:avLst>
              <a:gd name="adj1" fmla="val -6194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5" grpId="0" animBg="1"/>
      <p:bldP spid="6" grpId="0" animBg="1"/>
      <p:bldP spid="7" grpId="0"/>
      <p:bldP spid="9" grpId="0" animBg="1"/>
      <p:bldP spid="12" grpId="0" animBg="1"/>
      <p:bldP spid="13" grpId="0"/>
      <p:bldP spid="14" grpId="0"/>
      <p:bldP spid="15" grpId="0"/>
      <p:bldP spid="16" grpId="0"/>
      <p:bldP spid="17" grpId="0"/>
      <p:bldP spid="29" grpId="0"/>
      <p:bldP spid="30" grpId="0"/>
      <p:bldP spid="31" grpId="0"/>
      <p:bldP spid="36" grpId="0"/>
      <p:bldP spid="37" grpId="0"/>
      <p:bldP spid="58" grpId="0"/>
      <p:bldP spid="65" grpId="0"/>
      <p:bldP spid="66" grpId="0"/>
      <p:bldP spid="68" grpId="0"/>
      <p:bldP spid="69" grpId="0"/>
      <p:bldP spid="73" grpId="0"/>
      <p:bldP spid="7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Vereinigung und Außenpolitik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500034" y="1285860"/>
            <a:ext cx="2643206" cy="6429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Bundesrepublik/DDR</a:t>
            </a:r>
            <a:endParaRPr lang="de-D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000760" y="1285860"/>
            <a:ext cx="2643206" cy="6429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USA, GB, F, UdSSR</a:t>
            </a:r>
            <a:endParaRPr lang="de-D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Legende mit Pfeil nach unten 6"/>
          <p:cNvSpPr/>
          <p:nvPr/>
        </p:nvSpPr>
        <p:spPr>
          <a:xfrm>
            <a:off x="3143240" y="2285992"/>
            <a:ext cx="2857520" cy="92869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2 + 4 Verhandlungen</a:t>
            </a:r>
            <a:endParaRPr lang="de-DE" sz="2000" dirty="0"/>
          </a:p>
        </p:txBody>
      </p:sp>
      <p:sp>
        <p:nvSpPr>
          <p:cNvPr id="8" name="Textfeld 7"/>
          <p:cNvSpPr txBox="1"/>
          <p:nvPr/>
        </p:nvSpPr>
        <p:spPr>
          <a:xfrm>
            <a:off x="1071538" y="3286124"/>
            <a:ext cx="70723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„Vertrag über die abschließende Regelung in Bezug auf Deutschland“</a:t>
            </a:r>
          </a:p>
          <a:p>
            <a:endParaRPr lang="de-DE" dirty="0" smtClean="0"/>
          </a:p>
          <a:p>
            <a:pPr marL="93663" indent="-93663">
              <a:buFont typeface="Arial" pitchFamily="34" charset="0"/>
              <a:buChar char="•"/>
            </a:pPr>
            <a:r>
              <a:rPr lang="de-DE" sz="1600" dirty="0" smtClean="0"/>
              <a:t>endgültige Anerkennung der Oder-Neiße-Linie als polnische Westgrenze</a:t>
            </a:r>
          </a:p>
          <a:p>
            <a:pPr marL="93663" indent="-93663">
              <a:buFont typeface="Arial" pitchFamily="34" charset="0"/>
              <a:buChar char="•"/>
            </a:pPr>
            <a:r>
              <a:rPr lang="de-DE" sz="1600" dirty="0" smtClean="0"/>
              <a:t>keine weiteren Gebietsansprüche</a:t>
            </a:r>
          </a:p>
          <a:p>
            <a:pPr marL="93663" indent="-93663">
              <a:buFont typeface="Arial" pitchFamily="34" charset="0"/>
              <a:buChar char="•"/>
            </a:pPr>
            <a:r>
              <a:rPr lang="de-DE" sz="1600" dirty="0" smtClean="0"/>
              <a:t>NATO-Mitgliedschaft des vereinten Deutschlands</a:t>
            </a:r>
          </a:p>
          <a:p>
            <a:pPr marL="93663" indent="-93663">
              <a:buFont typeface="Arial" pitchFamily="34" charset="0"/>
              <a:buChar char="•"/>
            </a:pPr>
            <a:r>
              <a:rPr lang="de-DE" sz="1600" dirty="0" smtClean="0"/>
              <a:t>Reduzierung der deutschen Streitkräfte auf 370 000 Soldaten bis 1994</a:t>
            </a:r>
          </a:p>
          <a:p>
            <a:pPr marL="93663" indent="-93663">
              <a:buFont typeface="Arial" pitchFamily="34" charset="0"/>
              <a:buChar char="•"/>
            </a:pPr>
            <a:r>
              <a:rPr lang="de-DE" sz="1600" dirty="0" smtClean="0"/>
              <a:t>Verzicht Deutschlands auf ABC-Waffen</a:t>
            </a:r>
          </a:p>
          <a:p>
            <a:pPr marL="93663" indent="-93663">
              <a:buFont typeface="Arial" pitchFamily="34" charset="0"/>
              <a:buChar char="•"/>
            </a:pPr>
            <a:r>
              <a:rPr lang="de-DE" sz="1600" dirty="0" smtClean="0"/>
              <a:t>Abzug der sowjetischen Truppen aus der ehemaligen DDR bis 1994</a:t>
            </a:r>
            <a:endParaRPr lang="de-DE" sz="1600" dirty="0"/>
          </a:p>
        </p:txBody>
      </p:sp>
      <p:cxnSp>
        <p:nvCxnSpPr>
          <p:cNvPr id="10" name="Gerade Verbindung mit Pfeil 9"/>
          <p:cNvCxnSpPr>
            <a:stCxn id="5" idx="2"/>
            <a:endCxn id="7" idx="1"/>
          </p:cNvCxnSpPr>
          <p:nvPr/>
        </p:nvCxnSpPr>
        <p:spPr>
          <a:xfrm rot="16200000" flipH="1">
            <a:off x="2152984" y="1597454"/>
            <a:ext cx="658909" cy="1321603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>
            <a:stCxn id="6" idx="2"/>
            <a:endCxn id="7" idx="3"/>
          </p:cNvCxnSpPr>
          <p:nvPr/>
        </p:nvCxnSpPr>
        <p:spPr>
          <a:xfrm rot="5400000">
            <a:off x="6332108" y="1597455"/>
            <a:ext cx="658909" cy="1321603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feil nach unten 14"/>
          <p:cNvSpPr/>
          <p:nvPr/>
        </p:nvSpPr>
        <p:spPr>
          <a:xfrm>
            <a:off x="4286248" y="5409782"/>
            <a:ext cx="571504" cy="5195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571472" y="6029364"/>
            <a:ext cx="8034366" cy="471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WIEDERHERSTELLUNG DER VOLLEN SOUVERÄNITÄT DEUTSCHLANDS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uiExpand="1" build="allAtOnce"/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Auswirkungen des Einigungsprozesses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18</a:t>
            </a:fld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857224" y="1214422"/>
            <a:ext cx="228601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NACHBARLÄNDER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5878295" y="1214422"/>
            <a:ext cx="2408481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DEUTSCHLAND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357158" y="1785926"/>
            <a:ext cx="4000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Wunsch der europäischen Nachbarn, die dazugewonnene Macht verantwortungsvoll einzusetzen z.B.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de-DE" sz="1600" dirty="0" smtClean="0"/>
              <a:t>zur Beschleunigung der europäischen Einigung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de-DE" sz="1600" dirty="0" smtClean="0"/>
              <a:t>zur Erhaltung des Friedens in der Welt</a:t>
            </a:r>
            <a:endParaRPr lang="de-DE" sz="1600" dirty="0"/>
          </a:p>
        </p:txBody>
      </p:sp>
      <p:sp>
        <p:nvSpPr>
          <p:cNvPr id="8" name="Textfeld 7"/>
          <p:cNvSpPr txBox="1"/>
          <p:nvPr/>
        </p:nvSpPr>
        <p:spPr>
          <a:xfrm>
            <a:off x="4643438" y="1785926"/>
            <a:ext cx="42148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Umwandlungen in der ehemaligen DDR brachten bisher enorme Probleme mit sich z.B.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de-DE" sz="1600" dirty="0" smtClean="0"/>
              <a:t>fehlende funktionierende Verwaltung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de-DE" sz="1600" dirty="0" smtClean="0"/>
              <a:t>keine Rechtsklarheit vor allem bezüglich der Eigentumsrechte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de-DE" sz="1600" dirty="0" smtClean="0"/>
              <a:t>zu geringe Investitionen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de-DE" sz="1600" dirty="0" smtClean="0"/>
              <a:t>Schließung vieler Betreibe und daraus resultierende Massenarbeitslosigkeit</a:t>
            </a:r>
            <a:endParaRPr lang="de-DE" sz="1600" dirty="0"/>
          </a:p>
        </p:txBody>
      </p:sp>
      <p:sp>
        <p:nvSpPr>
          <p:cNvPr id="9" name="Pfeil nach unten 8"/>
          <p:cNvSpPr/>
          <p:nvPr/>
        </p:nvSpPr>
        <p:spPr>
          <a:xfrm>
            <a:off x="1857356" y="3355586"/>
            <a:ext cx="500066" cy="430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428596" y="3786190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Sichtbar im ersten Vertrag des vereinten Deutschland mit der Sowjetunion</a:t>
            </a:r>
            <a:endParaRPr lang="de-DE" sz="1600" dirty="0"/>
          </a:p>
        </p:txBody>
      </p:sp>
      <p:sp>
        <p:nvSpPr>
          <p:cNvPr id="11" name="Textfeld 10"/>
          <p:cNvSpPr txBox="1"/>
          <p:nvPr/>
        </p:nvSpPr>
        <p:spPr>
          <a:xfrm>
            <a:off x="714348" y="4429132"/>
            <a:ext cx="3500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Unverletzlichkeit der Grenzen</a:t>
            </a:r>
            <a:endParaRPr lang="de-DE" sz="1600" dirty="0"/>
          </a:p>
        </p:txBody>
      </p:sp>
      <p:sp>
        <p:nvSpPr>
          <p:cNvPr id="12" name="Textfeld 11"/>
          <p:cNvSpPr txBox="1"/>
          <p:nvPr/>
        </p:nvSpPr>
        <p:spPr>
          <a:xfrm>
            <a:off x="714348" y="4767686"/>
            <a:ext cx="3500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Gewaltverzicht</a:t>
            </a:r>
            <a:endParaRPr lang="de-DE" sz="1600" dirty="0"/>
          </a:p>
        </p:txBody>
      </p:sp>
      <p:sp>
        <p:nvSpPr>
          <p:cNvPr id="13" name="Textfeld 12"/>
          <p:cNvSpPr txBox="1"/>
          <p:nvPr/>
        </p:nvSpPr>
        <p:spPr>
          <a:xfrm>
            <a:off x="714348" y="5106240"/>
            <a:ext cx="3500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Gesprächsaufnahme bei Gefahr für den Weltfrieden</a:t>
            </a:r>
            <a:endParaRPr lang="de-DE" sz="1600" dirty="0"/>
          </a:p>
        </p:txBody>
      </p:sp>
      <p:sp>
        <p:nvSpPr>
          <p:cNvPr id="14" name="Textfeld 13"/>
          <p:cNvSpPr txBox="1"/>
          <p:nvPr/>
        </p:nvSpPr>
        <p:spPr>
          <a:xfrm>
            <a:off x="714348" y="5691015"/>
            <a:ext cx="3500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Enge Zusammenarbeit in Wirtschaft, Wissenschaft, Umwelt und Kultur</a:t>
            </a:r>
            <a:endParaRPr lang="de-DE" sz="1600" dirty="0"/>
          </a:p>
        </p:txBody>
      </p:sp>
      <p:cxnSp>
        <p:nvCxnSpPr>
          <p:cNvPr id="16" name="Gewinkelte Verbindung 15"/>
          <p:cNvCxnSpPr>
            <a:stCxn id="10" idx="1"/>
            <a:endCxn id="11" idx="1"/>
          </p:cNvCxnSpPr>
          <p:nvPr/>
        </p:nvCxnSpPr>
        <p:spPr>
          <a:xfrm rot="10800000" flipH="1" flipV="1">
            <a:off x="428596" y="4078577"/>
            <a:ext cx="285752" cy="519831"/>
          </a:xfrm>
          <a:prstGeom prst="bentConnector3">
            <a:avLst>
              <a:gd name="adj1" fmla="val -13671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winkelte Verbindung 19"/>
          <p:cNvCxnSpPr>
            <a:stCxn id="10" idx="1"/>
            <a:endCxn id="12" idx="1"/>
          </p:cNvCxnSpPr>
          <p:nvPr/>
        </p:nvCxnSpPr>
        <p:spPr>
          <a:xfrm rot="10800000" flipH="1" flipV="1">
            <a:off x="428596" y="4078577"/>
            <a:ext cx="285752" cy="858385"/>
          </a:xfrm>
          <a:prstGeom prst="bentConnector3">
            <a:avLst>
              <a:gd name="adj1" fmla="val -14915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winkelte Verbindung 23"/>
          <p:cNvCxnSpPr>
            <a:stCxn id="10" idx="1"/>
            <a:endCxn id="13" idx="1"/>
          </p:cNvCxnSpPr>
          <p:nvPr/>
        </p:nvCxnSpPr>
        <p:spPr>
          <a:xfrm rot="10800000" flipH="1" flipV="1">
            <a:off x="428596" y="4078578"/>
            <a:ext cx="285752" cy="1320050"/>
          </a:xfrm>
          <a:prstGeom prst="bentConnector3">
            <a:avLst>
              <a:gd name="adj1" fmla="val -14915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winkelte Verbindung 27"/>
          <p:cNvCxnSpPr>
            <a:stCxn id="10" idx="1"/>
            <a:endCxn id="14" idx="1"/>
          </p:cNvCxnSpPr>
          <p:nvPr/>
        </p:nvCxnSpPr>
        <p:spPr>
          <a:xfrm rot="10800000" flipH="1" flipV="1">
            <a:off x="428596" y="4078577"/>
            <a:ext cx="285752" cy="1904825"/>
          </a:xfrm>
          <a:prstGeom prst="bentConnector3">
            <a:avLst>
              <a:gd name="adj1" fmla="val -14915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feil nach unten 40"/>
          <p:cNvSpPr/>
          <p:nvPr/>
        </p:nvSpPr>
        <p:spPr>
          <a:xfrm>
            <a:off x="6620740" y="4078577"/>
            <a:ext cx="451590" cy="3505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Textfeld 41"/>
          <p:cNvSpPr txBox="1"/>
          <p:nvPr/>
        </p:nvSpPr>
        <p:spPr>
          <a:xfrm>
            <a:off x="4718704" y="4415861"/>
            <a:ext cx="4139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Viele der Probleme sind voneinander abhängig (Teufelskreis)</a:t>
            </a:r>
            <a:endParaRPr lang="de-DE" sz="1600" dirty="0"/>
          </a:p>
        </p:txBody>
      </p:sp>
      <p:sp>
        <p:nvSpPr>
          <p:cNvPr id="43" name="Pfeil nach unten 42"/>
          <p:cNvSpPr/>
          <p:nvPr/>
        </p:nvSpPr>
        <p:spPr>
          <a:xfrm>
            <a:off x="6620740" y="5032543"/>
            <a:ext cx="451590" cy="3660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Rechteck 43"/>
          <p:cNvSpPr/>
          <p:nvPr/>
        </p:nvSpPr>
        <p:spPr>
          <a:xfrm>
            <a:off x="5750727" y="5494067"/>
            <a:ext cx="2107421" cy="2923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ABHILFE</a:t>
            </a:r>
            <a:endParaRPr lang="de-DE" sz="1600" dirty="0"/>
          </a:p>
        </p:txBody>
      </p:sp>
      <p:sp>
        <p:nvSpPr>
          <p:cNvPr id="45" name="Textfeld 44"/>
          <p:cNvSpPr txBox="1"/>
          <p:nvPr/>
        </p:nvSpPr>
        <p:spPr>
          <a:xfrm>
            <a:off x="4758873" y="5812713"/>
            <a:ext cx="4099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de-DE" sz="1600" dirty="0" smtClean="0"/>
              <a:t>massive finanzielle und personelle Unterstützung</a:t>
            </a:r>
          </a:p>
          <a:p>
            <a:pPr marL="173038" indent="-173038">
              <a:buFont typeface="Arial" pitchFamily="34" charset="0"/>
              <a:buChar char="•"/>
            </a:pPr>
            <a:r>
              <a:rPr lang="de-DE" sz="1600" dirty="0" smtClean="0"/>
              <a:t>finanzielle Opfer von allen Bundesbürgern</a:t>
            </a:r>
            <a:endParaRPr lang="de-DE" sz="16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 animBg="1"/>
      <p:bldP spid="10" grpId="0"/>
      <p:bldP spid="11" grpId="0"/>
      <p:bldP spid="12" grpId="0"/>
      <p:bldP spid="13" grpId="0"/>
      <p:bldP spid="14" grpId="0"/>
      <p:bldP spid="41" grpId="0" animBg="1"/>
      <p:bldP spid="42" grpId="0"/>
      <p:bldP spid="43" grpId="0" animBg="1"/>
      <p:bldP spid="44" grpId="0" animBg="1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13" name="Rechteck 12"/>
          <p:cNvSpPr/>
          <p:nvPr/>
        </p:nvSpPr>
        <p:spPr>
          <a:xfrm>
            <a:off x="357158" y="1214423"/>
            <a:ext cx="842968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2" action="ppaction://hlinksldjump"/>
              </a:rPr>
              <a:t>Deutschland  unter  alliierter  Besatzung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3" action="ppaction://hlinksldjump"/>
              </a:rPr>
              <a:t>Entstehung der Bundesrepublik Deutschland und der DDR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4" action="ppaction://hlinksldjump"/>
              </a:rPr>
              <a:t>Weltanschauliche  Grundlagen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5" action="ppaction://hlinksldjump"/>
              </a:rPr>
              <a:t>Probleme  des  politischen  Systems  der  DDR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6" action="ppaction://hlinksldjump"/>
              </a:rPr>
              <a:t>Die Kommandowirtschaft der DDR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7" action="ppaction://hlinksldjump"/>
              </a:rPr>
              <a:t>Probleme  der  Kommandowirtschaft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8" action="ppaction://hlinksldjump"/>
              </a:rPr>
              <a:t>Kalter Krieg - Spannungen und Krisen im geteilten Deutschland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9" action="ppaction://hlinksldjump"/>
              </a:rPr>
              <a:t>Die veränderte Ostpolitik der Westmächte und die innerdeutsche Vertragspolitik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10" action="ppaction://hlinksldjump"/>
              </a:rPr>
              <a:t>Die Reformbewegung in Osteuropa und das Scheitern der DDR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10" action="ppaction://hlinksldjump"/>
              </a:rPr>
              <a:t>Der Reformprozess im Osten - Internationale Öffnung unter Gorbatschow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11" action="ppaction://hlinksldjump"/>
              </a:rPr>
              <a:t>Die Opposition und die friedliche Revolution in der DDR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12" action="ppaction://hlinksldjump"/>
              </a:rPr>
              <a:t>Der Wiedervereinigungsauftrag des Grundgesetzes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13" action="ppaction://hlinksldjump"/>
              </a:rPr>
              <a:t>Der deutsche Einigungsprozeß 1989/1990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14" action="ppaction://hlinksldjump"/>
              </a:rPr>
              <a:t>Erster Staatsvertrag und Einigungsvertrag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15" action="ppaction://hlinksldjump"/>
              </a:rPr>
              <a:t>Vereinigung und Außenpolitik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400" dirty="0" smtClean="0">
                <a:solidFill>
                  <a:schemeClr val="bg1"/>
                </a:solidFill>
                <a:hlinkClick r:id="rId16" action="ppaction://hlinksldjump"/>
              </a:rPr>
              <a:t>Auswirkungen des Einigungsprozesses</a:t>
            </a:r>
            <a:endParaRPr lang="de-DE" sz="1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endParaRPr lang="de-DE" sz="1400" dirty="0" smtClean="0"/>
          </a:p>
          <a:p>
            <a:pPr algn="ctr"/>
            <a:endParaRPr lang="de-DE" sz="1400" u="sng" dirty="0"/>
          </a:p>
        </p:txBody>
      </p:sp>
    </p:spTree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576258"/>
          </a:xfrm>
        </p:spPr>
        <p:txBody>
          <a:bodyPr>
            <a:normAutofit fontScale="90000"/>
          </a:bodyPr>
          <a:lstStyle/>
          <a:p>
            <a:pPr algn="ctr"/>
            <a:r>
              <a:rPr lang="de-DE" sz="3600" u="sng" dirty="0" smtClean="0"/>
              <a:t>Deutschland </a:t>
            </a:r>
            <a:r>
              <a:rPr lang="de-DE" u="sng" dirty="0" smtClean="0"/>
              <a:t> unter  alliierter  Besatzung</a:t>
            </a:r>
            <a:endParaRPr lang="de-DE" u="sng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2214546" y="1142984"/>
            <a:ext cx="4572032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Deutsche Kapitulation 7./8. Mai 1945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1857356" y="1571612"/>
            <a:ext cx="54292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Alliierter Kontrollrat</a:t>
            </a:r>
          </a:p>
          <a:p>
            <a:pPr algn="ctr"/>
            <a:r>
              <a:rPr lang="de-DE" sz="1400" dirty="0" smtClean="0"/>
              <a:t>USA, GB, UdSSR, F</a:t>
            </a:r>
          </a:p>
          <a:p>
            <a:pPr algn="ctr"/>
            <a:r>
              <a:rPr lang="de-DE" dirty="0" smtClean="0"/>
              <a:t>Übernimmt die Verantwortung für Deutschland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285720" y="2928934"/>
            <a:ext cx="2928958" cy="335476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700" b="1" dirty="0" smtClean="0">
                <a:solidFill>
                  <a:schemeClr val="bg1"/>
                </a:solidFill>
              </a:rPr>
              <a:t>Umsetzung der Beschlüsse der Potsdamer Konferenz</a:t>
            </a:r>
          </a:p>
          <a:p>
            <a:endParaRPr lang="de-DE" sz="17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tabLst>
                <a:tab pos="88900" algn="l"/>
              </a:tabLst>
            </a:pPr>
            <a:r>
              <a:rPr lang="de-DE" sz="1700" dirty="0" smtClean="0">
                <a:solidFill>
                  <a:schemeClr val="bg1"/>
                </a:solidFill>
              </a:rPr>
              <a:t> </a:t>
            </a:r>
            <a:r>
              <a:rPr lang="de-DE" sz="1600" dirty="0" smtClean="0">
                <a:solidFill>
                  <a:schemeClr val="bg1"/>
                </a:solidFill>
              </a:rPr>
              <a:t>Völlige Abrüstung und 	Entmilitarisierung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bg1"/>
                </a:solidFill>
              </a:rPr>
              <a:t> Demontage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bg1"/>
                </a:solidFill>
              </a:rPr>
              <a:t> Entnazifizierung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bg1"/>
                </a:solidFill>
              </a:rPr>
              <a:t> Abtretung von Ostpreußen</a:t>
            </a:r>
          </a:p>
          <a:p>
            <a:pPr>
              <a:buFont typeface="Arial" pitchFamily="34" charset="0"/>
              <a:buChar char="•"/>
              <a:tabLst>
                <a:tab pos="88900" algn="l"/>
              </a:tabLst>
            </a:pPr>
            <a:r>
              <a:rPr lang="de-DE" sz="1600" dirty="0" smtClean="0">
                <a:solidFill>
                  <a:schemeClr val="bg1"/>
                </a:solidFill>
              </a:rPr>
              <a:t> Verschiebung der polnischen 	Westgrenze zur Oder-Neiße-	Linie</a:t>
            </a:r>
          </a:p>
          <a:p>
            <a:pPr>
              <a:buFont typeface="Arial" pitchFamily="34" charset="0"/>
              <a:buChar char="•"/>
              <a:tabLst>
                <a:tab pos="88900" algn="l"/>
              </a:tabLst>
            </a:pPr>
            <a:r>
              <a:rPr lang="de-DE" sz="1600" dirty="0" smtClean="0">
                <a:solidFill>
                  <a:schemeClr val="bg1"/>
                </a:solidFill>
              </a:rPr>
              <a:t> Umsiedlung (Vertreibung) 	von Deutschen aus Osteuropa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3214678" y="2928934"/>
            <a:ext cx="2928958" cy="337015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700" b="1" dirty="0" smtClean="0">
                <a:solidFill>
                  <a:schemeClr val="bg1"/>
                </a:solidFill>
              </a:rPr>
              <a:t>Verwaltung der Besatzungszonen</a:t>
            </a:r>
          </a:p>
          <a:p>
            <a:endParaRPr lang="de-DE" sz="17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tabLst>
                <a:tab pos="88900" algn="l"/>
              </a:tabLst>
            </a:pPr>
            <a:r>
              <a:rPr lang="de-DE" sz="1700" dirty="0" smtClean="0">
                <a:solidFill>
                  <a:schemeClr val="bg1"/>
                </a:solidFill>
              </a:rPr>
              <a:t> </a:t>
            </a:r>
            <a:r>
              <a:rPr lang="de-DE" sz="1600" dirty="0" smtClean="0">
                <a:solidFill>
                  <a:schemeClr val="bg1"/>
                </a:solidFill>
              </a:rPr>
              <a:t>Militärregierungen verwalten 	die amerikanische, britische, 	sowjetische und französische 	Zone</a:t>
            </a:r>
          </a:p>
          <a:p>
            <a:pPr>
              <a:buFont typeface="Arial" pitchFamily="34" charset="0"/>
              <a:buChar char="•"/>
              <a:tabLst>
                <a:tab pos="88900" algn="l"/>
              </a:tabLst>
            </a:pPr>
            <a:r>
              <a:rPr lang="de-DE" sz="1600" dirty="0" smtClean="0">
                <a:solidFill>
                  <a:schemeClr val="bg1"/>
                </a:solidFill>
              </a:rPr>
              <a:t> Bildung von 11 neuen Länder 	in der Westzone</a:t>
            </a:r>
          </a:p>
          <a:p>
            <a:pPr>
              <a:buFont typeface="Arial" pitchFamily="34" charset="0"/>
              <a:buChar char="•"/>
              <a:tabLst>
                <a:tab pos="88900" algn="l"/>
              </a:tabLst>
            </a:pPr>
            <a:r>
              <a:rPr lang="de-DE" sz="1600" dirty="0" smtClean="0">
                <a:solidFill>
                  <a:schemeClr val="bg1"/>
                </a:solidFill>
              </a:rPr>
              <a:t> Demokratische Reformen 	(Presse, Gewerberecht, 	Parteien) in der Westzone</a:t>
            </a:r>
          </a:p>
          <a:p>
            <a:pPr>
              <a:buFont typeface="Arial" pitchFamily="34" charset="0"/>
              <a:buChar char="•"/>
            </a:pPr>
            <a:endParaRPr lang="de-DE" sz="1700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6143636" y="2928934"/>
            <a:ext cx="2714644" cy="335476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700" b="1" dirty="0" smtClean="0">
                <a:solidFill>
                  <a:schemeClr val="bg1"/>
                </a:solidFill>
              </a:rPr>
              <a:t>Überleben der Bevölkerung sichern</a:t>
            </a:r>
          </a:p>
          <a:p>
            <a:endParaRPr lang="de-DE" sz="17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tabLst>
                <a:tab pos="88900" algn="l"/>
              </a:tabLst>
            </a:pPr>
            <a:r>
              <a:rPr lang="de-DE" sz="1700" dirty="0">
                <a:solidFill>
                  <a:schemeClr val="bg1"/>
                </a:solidFill>
              </a:rPr>
              <a:t> </a:t>
            </a:r>
            <a:r>
              <a:rPr lang="de-DE" sz="1600" dirty="0" smtClean="0">
                <a:solidFill>
                  <a:schemeClr val="bg1"/>
                </a:solidFill>
              </a:rPr>
              <a:t>Rationierung von 	Lebensmitteln</a:t>
            </a:r>
          </a:p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Ausgabe nur gegen Bezugsschein</a:t>
            </a:r>
          </a:p>
          <a:p>
            <a:endParaRPr lang="de-DE" sz="1600" dirty="0">
              <a:solidFill>
                <a:schemeClr val="bg1"/>
              </a:solidFill>
            </a:endParaRPr>
          </a:p>
          <a:p>
            <a:endParaRPr lang="de-DE" sz="1600" dirty="0" smtClean="0">
              <a:solidFill>
                <a:schemeClr val="bg1"/>
              </a:solidFill>
            </a:endParaRPr>
          </a:p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Schwarzer Markt</a:t>
            </a:r>
            <a:endParaRPr lang="de-DE" sz="1600" dirty="0">
              <a:solidFill>
                <a:schemeClr val="bg1"/>
              </a:solidFill>
            </a:endParaRPr>
          </a:p>
          <a:p>
            <a:endParaRPr lang="de-DE" sz="16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bg1"/>
                </a:solidFill>
              </a:rPr>
              <a:t>Care-Pakete </a:t>
            </a:r>
          </a:p>
          <a:p>
            <a:pPr>
              <a:tabLst>
                <a:tab pos="88900" algn="l"/>
              </a:tabLst>
            </a:pPr>
            <a:r>
              <a:rPr lang="de-DE" sz="1600" dirty="0" smtClean="0">
                <a:solidFill>
                  <a:schemeClr val="bg1"/>
                </a:solidFill>
              </a:rPr>
              <a:t>	(Lebensmittel-Pakete)</a:t>
            </a:r>
          </a:p>
        </p:txBody>
      </p:sp>
      <p:sp>
        <p:nvSpPr>
          <p:cNvPr id="14" name="Pfeil nach unten 13"/>
          <p:cNvSpPr/>
          <p:nvPr/>
        </p:nvSpPr>
        <p:spPr>
          <a:xfrm>
            <a:off x="7429520" y="4857760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6" name="Gewinkelte Verbindung 15"/>
          <p:cNvCxnSpPr>
            <a:stCxn id="10" idx="2"/>
            <a:endCxn id="13" idx="0"/>
          </p:cNvCxnSpPr>
          <p:nvPr/>
        </p:nvCxnSpPr>
        <p:spPr>
          <a:xfrm rot="16200000" flipH="1">
            <a:off x="5788705" y="1216681"/>
            <a:ext cx="495548" cy="292895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winkelte Verbindung 17"/>
          <p:cNvCxnSpPr>
            <a:stCxn id="10" idx="2"/>
            <a:endCxn id="11" idx="0"/>
          </p:cNvCxnSpPr>
          <p:nvPr/>
        </p:nvCxnSpPr>
        <p:spPr>
          <a:xfrm rot="5400000">
            <a:off x="2913326" y="1270260"/>
            <a:ext cx="495548" cy="2821801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winkelte Verbindung 19"/>
          <p:cNvCxnSpPr>
            <a:stCxn id="10" idx="2"/>
            <a:endCxn id="12" idx="0"/>
          </p:cNvCxnSpPr>
          <p:nvPr/>
        </p:nvCxnSpPr>
        <p:spPr>
          <a:xfrm rot="16200000" flipH="1">
            <a:off x="4377804" y="2627581"/>
            <a:ext cx="495548" cy="107157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700" dirty="0" smtClean="0"/>
              <a:t>Entstehung der Bundesrepublik Deutschland und der DDR</a:t>
            </a:r>
            <a:endParaRPr lang="de-DE" sz="27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1071538" y="1327650"/>
            <a:ext cx="6929486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7./8. Mai 1945 – Bedingungslose Kapitulation des deutschen Reiches</a:t>
            </a:r>
            <a:endParaRPr lang="de-DE" dirty="0"/>
          </a:p>
        </p:txBody>
      </p:sp>
      <p:sp>
        <p:nvSpPr>
          <p:cNvPr id="6" name="Textplatzhalter 5"/>
          <p:cNvSpPr txBox="1">
            <a:spLocks/>
          </p:cNvSpPr>
          <p:nvPr/>
        </p:nvSpPr>
        <p:spPr>
          <a:xfrm>
            <a:off x="457200" y="2108191"/>
            <a:ext cx="4040188" cy="355602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tabLst/>
              <a:defRPr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Bundesrepublik Deutschland</a:t>
            </a:r>
            <a:endParaRPr kumimoji="0" lang="de-DE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platzhalter 7"/>
          <p:cNvSpPr txBox="1">
            <a:spLocks/>
          </p:cNvSpPr>
          <p:nvPr/>
        </p:nvSpPr>
        <p:spPr>
          <a:xfrm>
            <a:off x="4497388" y="2108191"/>
            <a:ext cx="4040188" cy="355602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Deutsche Demokratische Republik</a:t>
            </a:r>
            <a:endParaRPr kumimoji="0" lang="de-DE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Gerade Verbindung 7"/>
          <p:cNvCxnSpPr/>
          <p:nvPr/>
        </p:nvCxnSpPr>
        <p:spPr>
          <a:xfrm>
            <a:off x="590059" y="246696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4643438" y="2468557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732935" y="2571744"/>
            <a:ext cx="981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Jan 1947</a:t>
            </a:r>
            <a:endParaRPr lang="de-DE" sz="1600" dirty="0"/>
          </a:p>
        </p:txBody>
      </p:sp>
      <p:sp>
        <p:nvSpPr>
          <p:cNvPr id="11" name="Textfeld 10"/>
          <p:cNvSpPr txBox="1"/>
          <p:nvPr/>
        </p:nvSpPr>
        <p:spPr>
          <a:xfrm>
            <a:off x="732935" y="3286124"/>
            <a:ext cx="981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Juni 1947</a:t>
            </a:r>
            <a:endParaRPr lang="de-DE" sz="1600" dirty="0"/>
          </a:p>
        </p:txBody>
      </p:sp>
      <p:sp>
        <p:nvSpPr>
          <p:cNvPr id="12" name="Textfeld 11"/>
          <p:cNvSpPr txBox="1"/>
          <p:nvPr/>
        </p:nvSpPr>
        <p:spPr>
          <a:xfrm>
            <a:off x="732935" y="4188559"/>
            <a:ext cx="11244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Aug 1948</a:t>
            </a:r>
            <a:endParaRPr lang="de-DE" sz="1600" dirty="0"/>
          </a:p>
        </p:txBody>
      </p:sp>
      <p:sp>
        <p:nvSpPr>
          <p:cNvPr id="13" name="Textfeld 12"/>
          <p:cNvSpPr txBox="1"/>
          <p:nvPr/>
        </p:nvSpPr>
        <p:spPr>
          <a:xfrm>
            <a:off x="732935" y="4738038"/>
            <a:ext cx="11244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Sep 1948</a:t>
            </a:r>
            <a:endParaRPr lang="de-DE" sz="1600" dirty="0"/>
          </a:p>
        </p:txBody>
      </p:sp>
      <p:sp>
        <p:nvSpPr>
          <p:cNvPr id="14" name="Textfeld 13"/>
          <p:cNvSpPr txBox="1"/>
          <p:nvPr/>
        </p:nvSpPr>
        <p:spPr>
          <a:xfrm>
            <a:off x="732935" y="3643314"/>
            <a:ext cx="981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Juni 1948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457200" y="5857892"/>
            <a:ext cx="1428760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23. Mai 1949</a:t>
            </a:r>
            <a:endParaRPr lang="de-DE" dirty="0"/>
          </a:p>
        </p:txBody>
      </p:sp>
      <p:cxnSp>
        <p:nvCxnSpPr>
          <p:cNvPr id="19" name="Form 18"/>
          <p:cNvCxnSpPr>
            <a:stCxn id="6" idx="1"/>
            <a:endCxn id="15" idx="1"/>
          </p:cNvCxnSpPr>
          <p:nvPr/>
        </p:nvCxnSpPr>
        <p:spPr>
          <a:xfrm rot="10800000" flipV="1">
            <a:off x="457200" y="2285992"/>
            <a:ext cx="1588" cy="3756566"/>
          </a:xfrm>
          <a:prstGeom prst="bentConnector3">
            <a:avLst>
              <a:gd name="adj1" fmla="val 978892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/>
        </p:nvSpPr>
        <p:spPr>
          <a:xfrm>
            <a:off x="1733067" y="2590380"/>
            <a:ext cx="26246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Bizone (Vereinigung der englischen und amerikanischen Besatzungszone)</a:t>
            </a:r>
            <a:endParaRPr lang="de-DE" sz="1400" dirty="0"/>
          </a:p>
        </p:txBody>
      </p:sp>
      <p:sp>
        <p:nvSpPr>
          <p:cNvPr id="24" name="Textfeld 23"/>
          <p:cNvSpPr txBox="1"/>
          <p:nvPr/>
        </p:nvSpPr>
        <p:spPr>
          <a:xfrm>
            <a:off x="1733067" y="3357562"/>
            <a:ext cx="2624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Marshallplan</a:t>
            </a:r>
            <a:endParaRPr lang="de-DE" sz="1400" dirty="0"/>
          </a:p>
        </p:txBody>
      </p:sp>
      <p:sp>
        <p:nvSpPr>
          <p:cNvPr id="25" name="Textfeld 24"/>
          <p:cNvSpPr txBox="1"/>
          <p:nvPr/>
        </p:nvSpPr>
        <p:spPr>
          <a:xfrm>
            <a:off x="1733067" y="3665339"/>
            <a:ext cx="2624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Währungsreform (u.a. erhält jeder Deutsche 40 Mark)</a:t>
            </a:r>
            <a:endParaRPr lang="de-DE" sz="1400" dirty="0"/>
          </a:p>
        </p:txBody>
      </p:sp>
      <p:sp>
        <p:nvSpPr>
          <p:cNvPr id="26" name="Textfeld 25"/>
          <p:cNvSpPr txBox="1"/>
          <p:nvPr/>
        </p:nvSpPr>
        <p:spPr>
          <a:xfrm>
            <a:off x="1733067" y="4214818"/>
            <a:ext cx="2624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Bizone und französische Zone werden zur </a:t>
            </a:r>
            <a:r>
              <a:rPr lang="de-DE" sz="1400" dirty="0" err="1" smtClean="0"/>
              <a:t>Trizone</a:t>
            </a:r>
            <a:r>
              <a:rPr lang="de-DE" sz="1400" dirty="0" smtClean="0"/>
              <a:t> vereinigt</a:t>
            </a:r>
            <a:endParaRPr lang="de-DE" sz="1400" dirty="0"/>
          </a:p>
        </p:txBody>
      </p:sp>
      <p:sp>
        <p:nvSpPr>
          <p:cNvPr id="27" name="Textfeld 26"/>
          <p:cNvSpPr txBox="1"/>
          <p:nvPr/>
        </p:nvSpPr>
        <p:spPr>
          <a:xfrm>
            <a:off x="1733067" y="4762038"/>
            <a:ext cx="27643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Erste Zusammenkunft des Parlamentarischen Rates</a:t>
            </a:r>
          </a:p>
          <a:p>
            <a:r>
              <a:rPr lang="de-DE" sz="1400" dirty="0" smtClean="0"/>
              <a:t>(Ausarbeitung einer Verfassung)</a:t>
            </a:r>
            <a:endParaRPr lang="de-DE" sz="1400" dirty="0"/>
          </a:p>
        </p:txBody>
      </p:sp>
      <p:sp>
        <p:nvSpPr>
          <p:cNvPr id="28" name="Textfeld 27"/>
          <p:cNvSpPr txBox="1"/>
          <p:nvPr/>
        </p:nvSpPr>
        <p:spPr>
          <a:xfrm>
            <a:off x="1900880" y="5673226"/>
            <a:ext cx="26246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Verkündung des Grundgesetzes</a:t>
            </a:r>
          </a:p>
          <a:p>
            <a:r>
              <a:rPr lang="de-DE" sz="1400" dirty="0" smtClean="0"/>
              <a:t>(Gründung der Bundesrepublik Deutschland)</a:t>
            </a:r>
            <a:endParaRPr lang="de-DE" sz="1400" dirty="0"/>
          </a:p>
        </p:txBody>
      </p:sp>
      <p:sp>
        <p:nvSpPr>
          <p:cNvPr id="29" name="Textfeld 28"/>
          <p:cNvSpPr txBox="1"/>
          <p:nvPr/>
        </p:nvSpPr>
        <p:spPr>
          <a:xfrm>
            <a:off x="4590587" y="2674730"/>
            <a:ext cx="11244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April 1946</a:t>
            </a:r>
            <a:endParaRPr lang="de-DE" sz="1600" dirty="0"/>
          </a:p>
        </p:txBody>
      </p:sp>
      <p:sp>
        <p:nvSpPr>
          <p:cNvPr id="30" name="Textfeld 29"/>
          <p:cNvSpPr txBox="1"/>
          <p:nvPr/>
        </p:nvSpPr>
        <p:spPr>
          <a:xfrm>
            <a:off x="4590587" y="3389110"/>
            <a:ext cx="981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Dez 1947</a:t>
            </a:r>
            <a:endParaRPr lang="de-DE" sz="1600" dirty="0"/>
          </a:p>
        </p:txBody>
      </p:sp>
      <p:sp>
        <p:nvSpPr>
          <p:cNvPr id="31" name="Textfeld 30"/>
          <p:cNvSpPr txBox="1"/>
          <p:nvPr/>
        </p:nvSpPr>
        <p:spPr>
          <a:xfrm>
            <a:off x="4590587" y="3952991"/>
            <a:ext cx="11244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März 1948</a:t>
            </a:r>
            <a:endParaRPr lang="de-DE" sz="1600" dirty="0"/>
          </a:p>
        </p:txBody>
      </p:sp>
      <p:sp>
        <p:nvSpPr>
          <p:cNvPr id="34" name="Textfeld 33"/>
          <p:cNvSpPr txBox="1"/>
          <p:nvPr/>
        </p:nvSpPr>
        <p:spPr>
          <a:xfrm>
            <a:off x="7105640" y="5827114"/>
            <a:ext cx="1428760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7. Okt. 1949</a:t>
            </a:r>
            <a:endParaRPr lang="de-DE" dirty="0"/>
          </a:p>
        </p:txBody>
      </p:sp>
      <p:sp>
        <p:nvSpPr>
          <p:cNvPr id="35" name="Textfeld 34"/>
          <p:cNvSpPr txBox="1"/>
          <p:nvPr/>
        </p:nvSpPr>
        <p:spPr>
          <a:xfrm>
            <a:off x="5649920" y="2693366"/>
            <a:ext cx="2624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Verschmelzung von SPD und KPD zur SED</a:t>
            </a:r>
            <a:endParaRPr lang="de-DE" sz="1400" dirty="0"/>
          </a:p>
        </p:txBody>
      </p:sp>
      <p:sp>
        <p:nvSpPr>
          <p:cNvPr id="36" name="Textfeld 35"/>
          <p:cNvSpPr txBox="1"/>
          <p:nvPr/>
        </p:nvSpPr>
        <p:spPr>
          <a:xfrm>
            <a:off x="5649920" y="3460548"/>
            <a:ext cx="2624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1. Volkskongress in Berlin</a:t>
            </a:r>
            <a:endParaRPr lang="de-DE" sz="1400" dirty="0"/>
          </a:p>
        </p:txBody>
      </p:sp>
      <p:sp>
        <p:nvSpPr>
          <p:cNvPr id="38" name="Textfeld 37"/>
          <p:cNvSpPr txBox="1"/>
          <p:nvPr/>
        </p:nvSpPr>
        <p:spPr>
          <a:xfrm>
            <a:off x="5649920" y="4003893"/>
            <a:ext cx="2624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UdSSR stellt Mitarbeit im alliierten Kontrollrat ein </a:t>
            </a:r>
            <a:endParaRPr lang="de-DE" sz="1400" dirty="0"/>
          </a:p>
        </p:txBody>
      </p:sp>
      <p:sp>
        <p:nvSpPr>
          <p:cNvPr id="39" name="Textfeld 38"/>
          <p:cNvSpPr txBox="1"/>
          <p:nvPr/>
        </p:nvSpPr>
        <p:spPr>
          <a:xfrm>
            <a:off x="5649920" y="4865024"/>
            <a:ext cx="27643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Bildung eines deutschen Volksrates (Auftrag zur Ausarbeitung einer Verfassung)</a:t>
            </a:r>
            <a:endParaRPr lang="de-DE" sz="1400" dirty="0"/>
          </a:p>
        </p:txBody>
      </p:sp>
      <p:sp>
        <p:nvSpPr>
          <p:cNvPr id="40" name="Textfeld 39"/>
          <p:cNvSpPr txBox="1"/>
          <p:nvPr/>
        </p:nvSpPr>
        <p:spPr>
          <a:xfrm>
            <a:off x="4525499" y="5704004"/>
            <a:ext cx="2624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400" dirty="0" smtClean="0"/>
              <a:t>Volkskammer tritt zusammen (Gründung der DDR)</a:t>
            </a:r>
            <a:endParaRPr lang="de-DE" sz="1400" dirty="0"/>
          </a:p>
        </p:txBody>
      </p:sp>
      <p:sp>
        <p:nvSpPr>
          <p:cNvPr id="41" name="Textfeld 40"/>
          <p:cNvSpPr txBox="1"/>
          <p:nvPr/>
        </p:nvSpPr>
        <p:spPr>
          <a:xfrm>
            <a:off x="4590587" y="4857760"/>
            <a:ext cx="11244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März 1948</a:t>
            </a:r>
            <a:endParaRPr lang="de-DE" sz="1600" dirty="0"/>
          </a:p>
        </p:txBody>
      </p:sp>
      <p:cxnSp>
        <p:nvCxnSpPr>
          <p:cNvPr id="46" name="Gewinkelte Verbindung 45"/>
          <p:cNvCxnSpPr>
            <a:stCxn id="7" idx="3"/>
            <a:endCxn id="34" idx="3"/>
          </p:cNvCxnSpPr>
          <p:nvPr/>
        </p:nvCxnSpPr>
        <p:spPr>
          <a:xfrm flipH="1">
            <a:off x="8534400" y="2285992"/>
            <a:ext cx="3176" cy="3725788"/>
          </a:xfrm>
          <a:prstGeom prst="bentConnector3">
            <a:avLst>
              <a:gd name="adj1" fmla="val -7197733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5" idx="2"/>
            <a:endCxn id="6" idx="0"/>
          </p:cNvCxnSpPr>
          <p:nvPr/>
        </p:nvCxnSpPr>
        <p:spPr>
          <a:xfrm rot="5400000">
            <a:off x="3301184" y="873093"/>
            <a:ext cx="411209" cy="20589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5" idx="2"/>
            <a:endCxn id="7" idx="0"/>
          </p:cNvCxnSpPr>
          <p:nvPr/>
        </p:nvCxnSpPr>
        <p:spPr>
          <a:xfrm rot="16200000" flipH="1">
            <a:off x="5321277" y="911985"/>
            <a:ext cx="411209" cy="19812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4" grpId="0" animBg="1"/>
      <p:bldP spid="35" grpId="0"/>
      <p:bldP spid="36" grpId="0"/>
      <p:bldP spid="38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4040188" cy="762000"/>
          </a:xfrm>
        </p:spPr>
        <p:txBody>
          <a:bodyPr/>
          <a:lstStyle/>
          <a:p>
            <a:r>
              <a:rPr lang="de-DE" dirty="0" smtClean="0"/>
              <a:t>Die Lehre von Marx und Engels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Weltanschauliche  Grundlagen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idx="3"/>
          </p:nvPr>
        </p:nvSpPr>
        <p:spPr>
          <a:xfrm>
            <a:off x="4648200" y="1214422"/>
            <a:ext cx="4040188" cy="762000"/>
          </a:xfrm>
        </p:spPr>
        <p:txBody>
          <a:bodyPr/>
          <a:lstStyle/>
          <a:p>
            <a:r>
              <a:rPr lang="de-DE" dirty="0" smtClean="0"/>
              <a:t>Die Lehre von Lenin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571472" y="2172259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Der Kapitalismus ist eine Klassengesellschaft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500034" y="3243829"/>
            <a:ext cx="2071702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Bürgertum besitzt Produktionsmittel (Maschinen, Werkzeuge, Fabriken)</a:t>
            </a:r>
            <a:endParaRPr lang="de-DE" sz="1600" dirty="0"/>
          </a:p>
        </p:txBody>
      </p:sp>
      <p:sp>
        <p:nvSpPr>
          <p:cNvPr id="13" name="Textfeld 12"/>
          <p:cNvSpPr txBox="1"/>
          <p:nvPr/>
        </p:nvSpPr>
        <p:spPr>
          <a:xfrm>
            <a:off x="2786050" y="3243829"/>
            <a:ext cx="164307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Arbeiter besitzen nur ihre Arbeitskraft</a:t>
            </a:r>
            <a:endParaRPr lang="de-DE" sz="1600" dirty="0"/>
          </a:p>
        </p:txBody>
      </p:sp>
      <p:sp>
        <p:nvSpPr>
          <p:cNvPr id="17" name="Textfeld 16"/>
          <p:cNvSpPr txBox="1"/>
          <p:nvPr/>
        </p:nvSpPr>
        <p:spPr>
          <a:xfrm>
            <a:off x="1535885" y="4429132"/>
            <a:ext cx="114300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Ausbeutung</a:t>
            </a:r>
            <a:endParaRPr lang="de-DE" sz="1400" dirty="0"/>
          </a:p>
        </p:txBody>
      </p:sp>
      <p:sp>
        <p:nvSpPr>
          <p:cNvPr id="18" name="Textfeld 17"/>
          <p:cNvSpPr txBox="1"/>
          <p:nvPr/>
        </p:nvSpPr>
        <p:spPr>
          <a:xfrm>
            <a:off x="500034" y="5172655"/>
            <a:ext cx="4071966" cy="11079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bg1"/>
                </a:solidFill>
              </a:rPr>
              <a:t>Aufgaben der Arbeiterklasse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dirty="0" smtClean="0">
                <a:solidFill>
                  <a:schemeClr val="bg1"/>
                </a:solidFill>
              </a:rPr>
              <a:t>Übernahme der Staatsgewalt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dirty="0" smtClean="0">
                <a:solidFill>
                  <a:schemeClr val="bg1"/>
                </a:solidFill>
              </a:rPr>
              <a:t>Enteignung der Produktionsmittelbesitzer</a:t>
            </a:r>
            <a:endParaRPr lang="de-DE" sz="1600" dirty="0">
              <a:solidFill>
                <a:schemeClr val="bg1"/>
              </a:solidFill>
            </a:endParaRPr>
          </a:p>
        </p:txBody>
      </p:sp>
      <p:cxnSp>
        <p:nvCxnSpPr>
          <p:cNvPr id="23" name="Gewinkelte Verbindung 22"/>
          <p:cNvCxnSpPr>
            <a:stCxn id="13" idx="2"/>
            <a:endCxn id="18" idx="0"/>
          </p:cNvCxnSpPr>
          <p:nvPr/>
        </p:nvCxnSpPr>
        <p:spPr>
          <a:xfrm rot="5400000">
            <a:off x="2522888" y="4087955"/>
            <a:ext cx="1097829" cy="1071570"/>
          </a:xfrm>
          <a:prstGeom prst="bentConnector3">
            <a:avLst>
              <a:gd name="adj1" fmla="val 90242"/>
            </a:avLst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winkelte Verbindung 30"/>
          <p:cNvCxnSpPr>
            <a:stCxn id="11" idx="2"/>
            <a:endCxn id="12" idx="0"/>
          </p:cNvCxnSpPr>
          <p:nvPr/>
        </p:nvCxnSpPr>
        <p:spPr>
          <a:xfrm rot="5400000">
            <a:off x="1787613" y="2566862"/>
            <a:ext cx="425239" cy="928694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winkelte Verbindung 32"/>
          <p:cNvCxnSpPr>
            <a:stCxn id="11" idx="2"/>
            <a:endCxn id="13" idx="0"/>
          </p:cNvCxnSpPr>
          <p:nvPr/>
        </p:nvCxnSpPr>
        <p:spPr>
          <a:xfrm rot="16200000" flipH="1">
            <a:off x="2823464" y="2459705"/>
            <a:ext cx="425239" cy="114300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Form 40"/>
          <p:cNvCxnSpPr>
            <a:stCxn id="12" idx="2"/>
            <a:endCxn id="13" idx="1"/>
          </p:cNvCxnSpPr>
          <p:nvPr/>
        </p:nvCxnSpPr>
        <p:spPr>
          <a:xfrm rot="5400000" flipH="1" flipV="1">
            <a:off x="1706997" y="3488215"/>
            <a:ext cx="907940" cy="1250165"/>
          </a:xfrm>
          <a:prstGeom prst="bentConnector4">
            <a:avLst>
              <a:gd name="adj1" fmla="val -17786"/>
              <a:gd name="adj2" fmla="val 91429"/>
            </a:avLst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feld 42"/>
          <p:cNvSpPr txBox="1"/>
          <p:nvPr/>
        </p:nvSpPr>
        <p:spPr>
          <a:xfrm>
            <a:off x="4714876" y="2172259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Anwendung der Lehre von Marx und Engels auf das unterentwickelte Russland</a:t>
            </a:r>
            <a:endParaRPr lang="de-DE" dirty="0"/>
          </a:p>
        </p:txBody>
      </p:sp>
      <p:sp>
        <p:nvSpPr>
          <p:cNvPr id="44" name="Textfeld 43"/>
          <p:cNvSpPr txBox="1"/>
          <p:nvPr/>
        </p:nvSpPr>
        <p:spPr>
          <a:xfrm>
            <a:off x="5214942" y="3029515"/>
            <a:ext cx="3500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gering entwickelte Arbeiterklasse</a:t>
            </a:r>
            <a:endParaRPr lang="de-DE" sz="1400" dirty="0"/>
          </a:p>
        </p:txBody>
      </p:sp>
      <p:cxnSp>
        <p:nvCxnSpPr>
          <p:cNvPr id="46" name="Gewinkelte Verbindung 45"/>
          <p:cNvCxnSpPr>
            <a:stCxn id="43" idx="1"/>
            <a:endCxn id="44" idx="1"/>
          </p:cNvCxnSpPr>
          <p:nvPr/>
        </p:nvCxnSpPr>
        <p:spPr>
          <a:xfrm rot="10800000" flipH="1" flipV="1">
            <a:off x="4714876" y="2633924"/>
            <a:ext cx="500066" cy="549480"/>
          </a:xfrm>
          <a:prstGeom prst="bentConnector3">
            <a:avLst>
              <a:gd name="adj1" fmla="val -45714"/>
            </a:avLst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feld 47"/>
          <p:cNvSpPr txBox="1"/>
          <p:nvPr/>
        </p:nvSpPr>
        <p:spPr>
          <a:xfrm>
            <a:off x="5214942" y="3571876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Arbeiterklasse kann die Revolution nicht selbstständig durchführen</a:t>
            </a:r>
            <a:endParaRPr lang="de-DE" sz="1400" dirty="0"/>
          </a:p>
        </p:txBody>
      </p:sp>
      <p:sp>
        <p:nvSpPr>
          <p:cNvPr id="49" name="Textfeld 48"/>
          <p:cNvSpPr txBox="1"/>
          <p:nvPr/>
        </p:nvSpPr>
        <p:spPr>
          <a:xfrm>
            <a:off x="5214942" y="4429132"/>
            <a:ext cx="32147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straffe Parteiorganisation notwendig</a:t>
            </a:r>
          </a:p>
        </p:txBody>
      </p:sp>
      <p:sp>
        <p:nvSpPr>
          <p:cNvPr id="50" name="Textfeld 49"/>
          <p:cNvSpPr txBox="1"/>
          <p:nvPr/>
        </p:nvSpPr>
        <p:spPr>
          <a:xfrm>
            <a:off x="5214942" y="5072074"/>
            <a:ext cx="32861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 smtClean="0"/>
              <a:t> Der herrschenden Klasse wird durch gewaltsame Revolution die Staatsgewalt entrissen</a:t>
            </a:r>
            <a:endParaRPr lang="de-DE" sz="1400" dirty="0"/>
          </a:p>
        </p:txBody>
      </p:sp>
      <p:sp>
        <p:nvSpPr>
          <p:cNvPr id="51" name="Textfeld 50"/>
          <p:cNvSpPr txBox="1"/>
          <p:nvPr/>
        </p:nvSpPr>
        <p:spPr>
          <a:xfrm>
            <a:off x="5214942" y="5786454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 smtClean="0"/>
              <a:t> Sicherung der Macht der Arbeiterklasse durch die „Diktatur des Proletariats“</a:t>
            </a:r>
            <a:endParaRPr lang="de-DE" sz="1400" dirty="0"/>
          </a:p>
        </p:txBody>
      </p:sp>
      <p:sp>
        <p:nvSpPr>
          <p:cNvPr id="56" name="Pfeil nach unten 55"/>
          <p:cNvSpPr/>
          <p:nvPr/>
        </p:nvSpPr>
        <p:spPr>
          <a:xfrm>
            <a:off x="6480000" y="3315267"/>
            <a:ext cx="357190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59" name="Pfeil nach unten 58"/>
          <p:cNvSpPr/>
          <p:nvPr/>
        </p:nvSpPr>
        <p:spPr>
          <a:xfrm>
            <a:off x="6500826" y="4214818"/>
            <a:ext cx="357190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60" name="Pfeil nach unten 59"/>
          <p:cNvSpPr/>
          <p:nvPr/>
        </p:nvSpPr>
        <p:spPr>
          <a:xfrm>
            <a:off x="6500826" y="4857760"/>
            <a:ext cx="357190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cxnSp>
        <p:nvCxnSpPr>
          <p:cNvPr id="64" name="Gerade Verbindung 63"/>
          <p:cNvCxnSpPr/>
          <p:nvPr/>
        </p:nvCxnSpPr>
        <p:spPr>
          <a:xfrm>
            <a:off x="590059" y="1928802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>
            <a:off x="4497388" y="1928802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  <p:bldP spid="11" grpId="0"/>
      <p:bldP spid="12" grpId="0"/>
      <p:bldP spid="13" grpId="0"/>
      <p:bldP spid="17" grpId="0" animBg="1"/>
      <p:bldP spid="18" grpId="0" animBg="1"/>
      <p:bldP spid="43" grpId="0"/>
      <p:bldP spid="44" grpId="0"/>
      <p:bldP spid="48" grpId="0"/>
      <p:bldP spid="49" grpId="0"/>
      <p:bldP spid="50" grpId="0"/>
      <p:bldP spid="51" grpId="0"/>
      <p:bldP spid="56" grpId="0" animBg="1"/>
      <p:bldP spid="59" grpId="0" animBg="1"/>
      <p:bldP spid="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Probleme  des  politischen  Systems  der  DDR</a:t>
            </a:r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3714744" y="1500174"/>
            <a:ext cx="178595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Hauptursachen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714744" y="2887144"/>
            <a:ext cx="178595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Auswirkungen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750067" y="2000240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Unkritische Ausrichtung an der UdSSR</a:t>
            </a:r>
            <a:endParaRPr lang="de-DE" sz="1600" dirty="0"/>
          </a:p>
        </p:txBody>
      </p:sp>
      <p:sp>
        <p:nvSpPr>
          <p:cNvPr id="13" name="Textfeld 12"/>
          <p:cNvSpPr txBox="1"/>
          <p:nvPr/>
        </p:nvSpPr>
        <p:spPr>
          <a:xfrm>
            <a:off x="3500430" y="2214554"/>
            <a:ext cx="2214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„Allmacht“ der SED</a:t>
            </a:r>
            <a:endParaRPr lang="de-DE" sz="1600" dirty="0"/>
          </a:p>
        </p:txBody>
      </p:sp>
      <p:sp>
        <p:nvSpPr>
          <p:cNvPr id="14" name="Textfeld 13"/>
          <p:cNvSpPr txBox="1"/>
          <p:nvPr/>
        </p:nvSpPr>
        <p:spPr>
          <a:xfrm>
            <a:off x="6143636" y="2000240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Fehlen einer politischen Opposition</a:t>
            </a:r>
            <a:endParaRPr lang="de-DE" sz="1600" dirty="0"/>
          </a:p>
        </p:txBody>
      </p:sp>
      <p:sp>
        <p:nvSpPr>
          <p:cNvPr id="15" name="Textfeld 14"/>
          <p:cNvSpPr txBox="1"/>
          <p:nvPr/>
        </p:nvSpPr>
        <p:spPr>
          <a:xfrm>
            <a:off x="714348" y="3869486"/>
            <a:ext cx="21431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Fehlende Meinungsfreiheit</a:t>
            </a:r>
          </a:p>
          <a:p>
            <a:endParaRPr lang="de-DE" sz="1600" dirty="0" smtClean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 </a:t>
            </a:r>
            <a:r>
              <a:rPr lang="de-DE" sz="1600" dirty="0" smtClean="0"/>
              <a:t>Lenkung der Massenmedien mit Hilfe der Zensur durch die SED</a:t>
            </a:r>
            <a:endParaRPr lang="de-DE" sz="1600" dirty="0"/>
          </a:p>
        </p:txBody>
      </p:sp>
      <p:sp>
        <p:nvSpPr>
          <p:cNvPr id="16" name="Textfeld 15"/>
          <p:cNvSpPr txBox="1"/>
          <p:nvPr/>
        </p:nvSpPr>
        <p:spPr>
          <a:xfrm>
            <a:off x="3144034" y="3869486"/>
            <a:ext cx="29289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Fehlende Freizügigkeit</a:t>
            </a:r>
          </a:p>
          <a:p>
            <a:endParaRPr lang="de-DE" sz="1600" dirty="0" smtClean="0"/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 smtClean="0"/>
              <a:t> Flucht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/>
              <a:t> </a:t>
            </a:r>
            <a:r>
              <a:rPr lang="de-DE" sz="1600" dirty="0" smtClean="0"/>
              <a:t>Ausreise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/>
              <a:t> </a:t>
            </a:r>
            <a:r>
              <a:rPr lang="de-DE" sz="1600" dirty="0" smtClean="0"/>
              <a:t>Resignation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/>
              <a:t> </a:t>
            </a:r>
            <a:r>
              <a:rPr lang="de-DE" sz="1600" dirty="0" smtClean="0"/>
              <a:t>aber auch Widerstand</a:t>
            </a:r>
            <a:endParaRPr lang="de-DE" sz="1600" dirty="0"/>
          </a:p>
        </p:txBody>
      </p:sp>
      <p:sp>
        <p:nvSpPr>
          <p:cNvPr id="17" name="Textfeld 16"/>
          <p:cNvSpPr txBox="1"/>
          <p:nvPr/>
        </p:nvSpPr>
        <p:spPr>
          <a:xfrm>
            <a:off x="6000760" y="3869487"/>
            <a:ext cx="265743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Ministerium für Staatssicherheit (</a:t>
            </a:r>
            <a:r>
              <a:rPr lang="de-DE" sz="1600" b="1" dirty="0" err="1" smtClean="0"/>
              <a:t>StaSi</a:t>
            </a:r>
            <a:r>
              <a:rPr lang="de-DE" sz="1600" b="1" dirty="0" smtClean="0"/>
              <a:t>)</a:t>
            </a:r>
          </a:p>
          <a:p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allgegenwärtige Kontrolle und Bespitzelung</a:t>
            </a:r>
            <a:endParaRPr lang="de-DE" dirty="0"/>
          </a:p>
        </p:txBody>
      </p:sp>
      <p:sp>
        <p:nvSpPr>
          <p:cNvPr id="18" name="Geschweifte Klammer rechts 17"/>
          <p:cNvSpPr/>
          <p:nvPr/>
        </p:nvSpPr>
        <p:spPr>
          <a:xfrm rot="5400000">
            <a:off x="4358480" y="2025375"/>
            <a:ext cx="500066" cy="7820052"/>
          </a:xfrm>
          <a:prstGeom prst="rightBrac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0" name="Gerade Verbindung mit Pfeil 19"/>
          <p:cNvCxnSpPr>
            <a:stCxn id="10" idx="1"/>
            <a:endCxn id="12" idx="0"/>
          </p:cNvCxnSpPr>
          <p:nvPr/>
        </p:nvCxnSpPr>
        <p:spPr>
          <a:xfrm rot="10800000" flipV="1">
            <a:off x="1571604" y="1684840"/>
            <a:ext cx="2143140" cy="31540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>
            <a:stCxn id="10" idx="2"/>
            <a:endCxn id="13" idx="0"/>
          </p:cNvCxnSpPr>
          <p:nvPr/>
        </p:nvCxnSpPr>
        <p:spPr>
          <a:xfrm rot="5400000">
            <a:off x="4435195" y="2042030"/>
            <a:ext cx="345048" cy="1588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>
            <a:stCxn id="10" idx="3"/>
            <a:endCxn id="14" idx="0"/>
          </p:cNvCxnSpPr>
          <p:nvPr/>
        </p:nvCxnSpPr>
        <p:spPr>
          <a:xfrm>
            <a:off x="5500694" y="1684840"/>
            <a:ext cx="1607355" cy="31540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>
            <a:stCxn id="12" idx="2"/>
            <a:endCxn id="11" idx="1"/>
          </p:cNvCxnSpPr>
          <p:nvPr/>
        </p:nvCxnSpPr>
        <p:spPr>
          <a:xfrm rot="16200000" flipH="1">
            <a:off x="2522888" y="1879953"/>
            <a:ext cx="240573" cy="214314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3" idx="2"/>
            <a:endCxn id="11" idx="0"/>
          </p:cNvCxnSpPr>
          <p:nvPr/>
        </p:nvCxnSpPr>
        <p:spPr>
          <a:xfrm rot="5400000">
            <a:off x="4440701" y="2720126"/>
            <a:ext cx="334036" cy="1588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stCxn id="14" idx="2"/>
            <a:endCxn id="11" idx="3"/>
          </p:cNvCxnSpPr>
          <p:nvPr/>
        </p:nvCxnSpPr>
        <p:spPr>
          <a:xfrm rot="5400000">
            <a:off x="6184086" y="2147846"/>
            <a:ext cx="240573" cy="1607355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11" idx="2"/>
            <a:endCxn id="16" idx="0"/>
          </p:cNvCxnSpPr>
          <p:nvPr/>
        </p:nvCxnSpPr>
        <p:spPr>
          <a:xfrm rot="16200000" flipH="1">
            <a:off x="4301611" y="3562584"/>
            <a:ext cx="613010" cy="794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11" idx="2"/>
            <a:endCxn id="15" idx="0"/>
          </p:cNvCxnSpPr>
          <p:nvPr/>
        </p:nvCxnSpPr>
        <p:spPr>
          <a:xfrm rot="5400000">
            <a:off x="2890314" y="2152081"/>
            <a:ext cx="613010" cy="2821801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>
            <a:stCxn id="11" idx="2"/>
            <a:endCxn id="17" idx="0"/>
          </p:cNvCxnSpPr>
          <p:nvPr/>
        </p:nvCxnSpPr>
        <p:spPr>
          <a:xfrm rot="16200000" flipH="1">
            <a:off x="5662093" y="2202101"/>
            <a:ext cx="613011" cy="2721759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2733265" y="6185434"/>
            <a:ext cx="3750495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Zusammenbruch des DDR-Systems</a:t>
            </a:r>
            <a:endParaRPr lang="de-D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Die Kommandowirtschaft der DDR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2071670" y="1458384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Nach der Lehre von Marx, Engels und Lenin</a:t>
            </a:r>
            <a:endParaRPr lang="de-DE" b="1" dirty="0"/>
          </a:p>
        </p:txBody>
      </p:sp>
      <p:sp>
        <p:nvSpPr>
          <p:cNvPr id="7" name="Textfeld 6"/>
          <p:cNvSpPr txBox="1"/>
          <p:nvPr/>
        </p:nvSpPr>
        <p:spPr>
          <a:xfrm>
            <a:off x="642909" y="2039413"/>
            <a:ext cx="4000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Verstaatlichung der Produktionsmittel</a:t>
            </a:r>
            <a:endParaRPr lang="de-DE" sz="1600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5212517" y="2039412"/>
            <a:ext cx="3445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Planung des Wirtschaftsablaufs</a:t>
            </a:r>
            <a:endParaRPr lang="de-DE" sz="1600" b="1" dirty="0"/>
          </a:p>
        </p:txBody>
      </p:sp>
      <p:cxnSp>
        <p:nvCxnSpPr>
          <p:cNvPr id="11" name="Gewinkelte Verbindung 10"/>
          <p:cNvCxnSpPr>
            <a:stCxn id="6" idx="1"/>
          </p:cNvCxnSpPr>
          <p:nvPr/>
        </p:nvCxnSpPr>
        <p:spPr>
          <a:xfrm rot="10800000" flipV="1">
            <a:off x="1714480" y="1643049"/>
            <a:ext cx="357190" cy="396363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winkelte Verbindung 13"/>
          <p:cNvCxnSpPr>
            <a:stCxn id="6" idx="3"/>
          </p:cNvCxnSpPr>
          <p:nvPr/>
        </p:nvCxnSpPr>
        <p:spPr>
          <a:xfrm>
            <a:off x="7000892" y="1643050"/>
            <a:ext cx="357190" cy="396362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/>
        </p:nvSpPr>
        <p:spPr>
          <a:xfrm>
            <a:off x="1214414" y="2720486"/>
            <a:ext cx="271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gesamtgesellschaftliches Eigentum (volkseigene Betriebe)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214414" y="3396106"/>
            <a:ext cx="2714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genossenschaftliche Eigentum (landwirtschaftliche Produktionsgenossenschaften)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1214414" y="4292122"/>
            <a:ext cx="2714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Halbstaatliche Betriebe</a:t>
            </a:r>
          </a:p>
          <a:p>
            <a:r>
              <a:rPr lang="de-DE" sz="1400" dirty="0" smtClean="0"/>
              <a:t>(Privatbetriebe mit staatlicher Beteiligung)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1214414" y="5184674"/>
            <a:ext cx="27146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Private Kleinbetriebe</a:t>
            </a:r>
          </a:p>
        </p:txBody>
      </p:sp>
      <p:sp>
        <p:nvSpPr>
          <p:cNvPr id="28" name="Rechteck 27"/>
          <p:cNvSpPr/>
          <p:nvPr/>
        </p:nvSpPr>
        <p:spPr>
          <a:xfrm>
            <a:off x="5786447" y="2571745"/>
            <a:ext cx="2107421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1. wirtschaftliche Vorgaben des Staates</a:t>
            </a:r>
            <a:endParaRPr lang="de-DE" sz="1600" dirty="0"/>
          </a:p>
        </p:txBody>
      </p:sp>
      <p:sp>
        <p:nvSpPr>
          <p:cNvPr id="29" name="Rechteck 28"/>
          <p:cNvSpPr/>
          <p:nvPr/>
        </p:nvSpPr>
        <p:spPr>
          <a:xfrm>
            <a:off x="5786446" y="3409621"/>
            <a:ext cx="2107421" cy="32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2. Planung</a:t>
            </a:r>
            <a:endParaRPr lang="de-DE" sz="1600" dirty="0"/>
          </a:p>
        </p:txBody>
      </p:sp>
      <p:sp>
        <p:nvSpPr>
          <p:cNvPr id="30" name="Rechteck 29"/>
          <p:cNvSpPr/>
          <p:nvPr/>
        </p:nvSpPr>
        <p:spPr>
          <a:xfrm>
            <a:off x="5788036" y="3986029"/>
            <a:ext cx="2107421" cy="847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3. Ausführung der Pläne durch die Betriebe</a:t>
            </a:r>
            <a:endParaRPr lang="de-DE" sz="1600" dirty="0"/>
          </a:p>
        </p:txBody>
      </p:sp>
      <p:sp>
        <p:nvSpPr>
          <p:cNvPr id="31" name="Textfeld 30"/>
          <p:cNvSpPr txBox="1"/>
          <p:nvPr/>
        </p:nvSpPr>
        <p:spPr>
          <a:xfrm>
            <a:off x="4643438" y="5005155"/>
            <a:ext cx="3571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sng" dirty="0" smtClean="0"/>
              <a:t>Auswirkungen:</a:t>
            </a:r>
            <a:endParaRPr lang="de-DE" sz="1600" u="sng" dirty="0"/>
          </a:p>
        </p:txBody>
      </p:sp>
      <p:sp>
        <p:nvSpPr>
          <p:cNvPr id="34" name="Textfeld 33"/>
          <p:cNvSpPr txBox="1"/>
          <p:nvPr/>
        </p:nvSpPr>
        <p:spPr>
          <a:xfrm>
            <a:off x="4643438" y="5343709"/>
            <a:ext cx="4214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600" dirty="0" smtClean="0"/>
              <a:t>Wenig Entscheidungsfreiheit für die Betriebe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 smtClean="0"/>
              <a:t>Wenig Raum für Privatbetriebe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 smtClean="0"/>
              <a:t>Bildung von </a:t>
            </a:r>
            <a:r>
              <a:rPr lang="de-DE" sz="1600" dirty="0" err="1" smtClean="0"/>
              <a:t>Mammutbetrieben</a:t>
            </a:r>
            <a:r>
              <a:rPr lang="de-DE" sz="1600" dirty="0" smtClean="0"/>
              <a:t> (Kombinate)</a:t>
            </a:r>
            <a:endParaRPr lang="de-DE" sz="1600" dirty="0"/>
          </a:p>
        </p:txBody>
      </p:sp>
      <p:cxnSp>
        <p:nvCxnSpPr>
          <p:cNvPr id="36" name="Gewinkelte Verbindung 35"/>
          <p:cNvCxnSpPr>
            <a:stCxn id="28" idx="2"/>
            <a:endCxn id="29" idx="0"/>
          </p:cNvCxnSpPr>
          <p:nvPr/>
        </p:nvCxnSpPr>
        <p:spPr>
          <a:xfrm rot="5400000">
            <a:off x="6682830" y="3252293"/>
            <a:ext cx="314656" cy="1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winkelte Verbindung 37"/>
          <p:cNvCxnSpPr>
            <a:stCxn id="29" idx="2"/>
            <a:endCxn id="30" idx="0"/>
          </p:cNvCxnSpPr>
          <p:nvPr/>
        </p:nvCxnSpPr>
        <p:spPr>
          <a:xfrm rot="16200000" flipH="1">
            <a:off x="6715004" y="3859286"/>
            <a:ext cx="251896" cy="1590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winkelte Verbindung 39"/>
          <p:cNvCxnSpPr>
            <a:stCxn id="30" idx="3"/>
            <a:endCxn id="28" idx="3"/>
          </p:cNvCxnSpPr>
          <p:nvPr/>
        </p:nvCxnSpPr>
        <p:spPr>
          <a:xfrm flipH="1" flipV="1">
            <a:off x="7893868" y="2833355"/>
            <a:ext cx="1589" cy="1576469"/>
          </a:xfrm>
          <a:prstGeom prst="bentConnector3">
            <a:avLst>
              <a:gd name="adj1" fmla="val -14386407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feld 47"/>
          <p:cNvSpPr txBox="1"/>
          <p:nvPr/>
        </p:nvSpPr>
        <p:spPr>
          <a:xfrm>
            <a:off x="8215338" y="2586850"/>
            <a:ext cx="2143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Rückme</a:t>
            </a:r>
            <a:endParaRPr lang="de-DE" sz="1200" dirty="0" smtClean="0"/>
          </a:p>
          <a:p>
            <a:r>
              <a:rPr lang="de-DE" sz="1200" dirty="0" err="1" smtClean="0"/>
              <a:t>ldung</a:t>
            </a:r>
            <a:endParaRPr lang="de-DE" sz="1200" dirty="0"/>
          </a:p>
        </p:txBody>
      </p:sp>
      <p:cxnSp>
        <p:nvCxnSpPr>
          <p:cNvPr id="50" name="Gewinkelte Verbindung 49"/>
          <p:cNvCxnSpPr>
            <a:stCxn id="7" idx="1"/>
            <a:endCxn id="23" idx="1"/>
          </p:cNvCxnSpPr>
          <p:nvPr/>
        </p:nvCxnSpPr>
        <p:spPr>
          <a:xfrm rot="10800000" flipH="1" flipV="1">
            <a:off x="642908" y="2208690"/>
            <a:ext cx="571505" cy="773406"/>
          </a:xfrm>
          <a:prstGeom prst="bentConnector3">
            <a:avLst>
              <a:gd name="adj1" fmla="val -4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winkelte Verbindung 51"/>
          <p:cNvCxnSpPr>
            <a:stCxn id="7" idx="1"/>
            <a:endCxn id="25" idx="1"/>
          </p:cNvCxnSpPr>
          <p:nvPr/>
        </p:nvCxnSpPr>
        <p:spPr>
          <a:xfrm rot="10800000" flipH="1" flipV="1">
            <a:off x="642908" y="2208690"/>
            <a:ext cx="571505" cy="1556748"/>
          </a:xfrm>
          <a:prstGeom prst="bentConnector3">
            <a:avLst>
              <a:gd name="adj1" fmla="val -4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winkelte Verbindung 53"/>
          <p:cNvCxnSpPr>
            <a:stCxn id="7" idx="1"/>
            <a:endCxn id="26" idx="1"/>
          </p:cNvCxnSpPr>
          <p:nvPr/>
        </p:nvCxnSpPr>
        <p:spPr>
          <a:xfrm rot="10800000" flipH="1" flipV="1">
            <a:off x="642908" y="2208690"/>
            <a:ext cx="571505" cy="2452764"/>
          </a:xfrm>
          <a:prstGeom prst="bentConnector3">
            <a:avLst>
              <a:gd name="adj1" fmla="val -4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winkelte Verbindung 55"/>
          <p:cNvCxnSpPr>
            <a:stCxn id="7" idx="1"/>
            <a:endCxn id="27" idx="1"/>
          </p:cNvCxnSpPr>
          <p:nvPr/>
        </p:nvCxnSpPr>
        <p:spPr>
          <a:xfrm rot="10800000" flipH="1" flipV="1">
            <a:off x="642908" y="2208689"/>
            <a:ext cx="571505" cy="3129873"/>
          </a:xfrm>
          <a:prstGeom prst="bentConnector3">
            <a:avLst>
              <a:gd name="adj1" fmla="val -4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0"/>
      <p:bldP spid="9" grpId="0"/>
      <p:bldP spid="23" grpId="1"/>
      <p:bldP spid="25" grpId="0"/>
      <p:bldP spid="26" grpId="0"/>
      <p:bldP spid="27" grpId="0"/>
      <p:bldP spid="28" grpId="0" animBg="1"/>
      <p:bldP spid="29" grpId="0" animBg="1"/>
      <p:bldP spid="30" grpId="0" animBg="1"/>
      <p:bldP spid="31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455612" y="2857496"/>
            <a:ext cx="4040188" cy="333372"/>
          </a:xfrm>
        </p:spPr>
        <p:txBody>
          <a:bodyPr/>
          <a:lstStyle/>
          <a:p>
            <a:r>
              <a:rPr lang="de-DE" dirty="0" smtClean="0"/>
              <a:t>wirtschaftlich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half" idx="2"/>
          </p:nvPr>
        </p:nvSpPr>
        <p:spPr>
          <a:xfrm>
            <a:off x="457200" y="3357562"/>
            <a:ext cx="4038600" cy="2357454"/>
          </a:xfrm>
        </p:spPr>
        <p:txBody>
          <a:bodyPr>
            <a:normAutofit/>
          </a:bodyPr>
          <a:lstStyle/>
          <a:p>
            <a:r>
              <a:rPr lang="de-DE" sz="1600" dirty="0" smtClean="0"/>
              <a:t>Mängel in der Versorgung (Konsumgüter)</a:t>
            </a:r>
          </a:p>
          <a:p>
            <a:r>
              <a:rPr lang="de-DE" sz="1600" dirty="0" smtClean="0"/>
              <a:t>Qualitätsmängel</a:t>
            </a:r>
          </a:p>
          <a:p>
            <a:r>
              <a:rPr lang="de-DE" sz="1600" dirty="0" smtClean="0"/>
              <a:t>Veraltete Produktionsanlagen</a:t>
            </a:r>
          </a:p>
          <a:p>
            <a:r>
              <a:rPr lang="de-DE" sz="1600" dirty="0" smtClean="0"/>
              <a:t>Produktivitätsrückstand gegenüber dem westlichen Ausland</a:t>
            </a:r>
          </a:p>
          <a:p>
            <a:r>
              <a:rPr lang="de-DE" sz="1600" dirty="0" smtClean="0"/>
              <a:t>Geringe Internationale Wettbewerbsfähigkeit</a:t>
            </a:r>
            <a:endParaRPr lang="de-DE" sz="1600" dirty="0"/>
          </a:p>
        </p:txBody>
      </p:sp>
      <p:sp>
        <p:nvSpPr>
          <p:cNvPr id="9" name="Inhaltsplatzhalter 8"/>
          <p:cNvSpPr>
            <a:spLocks noGrp="1"/>
          </p:cNvSpPr>
          <p:nvPr>
            <p:ph sz="quarter" idx="4"/>
          </p:nvPr>
        </p:nvSpPr>
        <p:spPr>
          <a:xfrm>
            <a:off x="4649788" y="3357562"/>
            <a:ext cx="4038600" cy="2357454"/>
          </a:xfrm>
        </p:spPr>
        <p:txBody>
          <a:bodyPr>
            <a:normAutofit/>
          </a:bodyPr>
          <a:lstStyle/>
          <a:p>
            <a:r>
              <a:rPr lang="de-DE" sz="1600" dirty="0" smtClean="0"/>
              <a:t>Unzufriedenheit der Bevölkerung</a:t>
            </a:r>
          </a:p>
          <a:p>
            <a:r>
              <a:rPr lang="de-DE" sz="1600" dirty="0" smtClean="0"/>
              <a:t>Abwanderung qualifizierter Arbeitskräfte nach Grenzöffnung</a:t>
            </a:r>
          </a:p>
          <a:p>
            <a:r>
              <a:rPr lang="de-DE" sz="1600" dirty="0" smtClean="0"/>
              <a:t>Versuch eines Reformprozesses  („dritter Weg“) scheitert</a:t>
            </a:r>
            <a:endParaRPr lang="de-DE" sz="160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Probleme  der  Kommandowirtschaft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idx="3"/>
          </p:nvPr>
        </p:nvSpPr>
        <p:spPr>
          <a:xfrm>
            <a:off x="4646612" y="2857496"/>
            <a:ext cx="4040188" cy="333372"/>
          </a:xfrm>
        </p:spPr>
        <p:txBody>
          <a:bodyPr/>
          <a:lstStyle/>
          <a:p>
            <a:r>
              <a:rPr lang="de-DE" dirty="0" smtClean="0"/>
              <a:t>politisch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8</a:t>
            </a:fld>
            <a:endParaRPr lang="de-DE" dirty="0"/>
          </a:p>
        </p:txBody>
      </p:sp>
      <p:cxnSp>
        <p:nvCxnSpPr>
          <p:cNvPr id="10" name="Gerade Verbindung 9"/>
          <p:cNvCxnSpPr/>
          <p:nvPr/>
        </p:nvCxnSpPr>
        <p:spPr>
          <a:xfrm>
            <a:off x="590059" y="3189280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4785360" y="3190868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590059" y="1214422"/>
            <a:ext cx="2195991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Merkmale der DDR </a:t>
            </a:r>
            <a:r>
              <a:rPr lang="de-DE" dirty="0" err="1" smtClean="0">
                <a:solidFill>
                  <a:schemeClr val="bg1"/>
                </a:solidFill>
              </a:rPr>
              <a:t>Wirtschaftsordung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3" name="Pfeil nach rechts 12"/>
          <p:cNvSpPr/>
          <p:nvPr/>
        </p:nvSpPr>
        <p:spPr>
          <a:xfrm>
            <a:off x="3000364" y="1353909"/>
            <a:ext cx="571504" cy="3605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3714744" y="1214422"/>
            <a:ext cx="497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sz="1600" dirty="0" smtClean="0"/>
              <a:t>Sozialistisches Eigentum an Produktionsmitteln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dirty="0" smtClean="0"/>
              <a:t>Umfassende staatliche Wirtschaftsplanung</a:t>
            </a:r>
            <a:endParaRPr lang="de-DE" sz="1600" dirty="0"/>
          </a:p>
        </p:txBody>
      </p:sp>
      <p:sp>
        <p:nvSpPr>
          <p:cNvPr id="15" name="Textfeld 14"/>
          <p:cNvSpPr txBox="1"/>
          <p:nvPr/>
        </p:nvSpPr>
        <p:spPr>
          <a:xfrm>
            <a:off x="3888577" y="2214554"/>
            <a:ext cx="1214446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Probleme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6" name="Geschweifte Klammer rechts 15"/>
          <p:cNvSpPr/>
          <p:nvPr/>
        </p:nvSpPr>
        <p:spPr>
          <a:xfrm rot="5400000">
            <a:off x="4313509" y="1728473"/>
            <a:ext cx="643896" cy="8188354"/>
          </a:xfrm>
          <a:prstGeom prst="rightBrac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541280" y="6144599"/>
            <a:ext cx="8188354" cy="33855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1.7.1990 Währungsunion mit der Bundesrepublik = Ende der Kommandowirtschaft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18" name="Pfeil nach unten 17"/>
          <p:cNvSpPr/>
          <p:nvPr/>
        </p:nvSpPr>
        <p:spPr>
          <a:xfrm>
            <a:off x="4339099" y="1785926"/>
            <a:ext cx="307513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0" name="Gerade Verbindung mit Pfeil 19"/>
          <p:cNvCxnSpPr>
            <a:stCxn id="15" idx="2"/>
            <a:endCxn id="6" idx="0"/>
          </p:cNvCxnSpPr>
          <p:nvPr/>
        </p:nvCxnSpPr>
        <p:spPr>
          <a:xfrm rot="5400000">
            <a:off x="3348948" y="1710644"/>
            <a:ext cx="273610" cy="2020094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>
            <a:stCxn id="15" idx="2"/>
            <a:endCxn id="8" idx="0"/>
          </p:cNvCxnSpPr>
          <p:nvPr/>
        </p:nvCxnSpPr>
        <p:spPr>
          <a:xfrm rot="16200000" flipH="1">
            <a:off x="5444448" y="1635238"/>
            <a:ext cx="273610" cy="2170906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9" grpId="0" uiExpand="1" build="p"/>
      <p:bldP spid="8" grpId="0" build="p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285720" y="2643182"/>
            <a:ext cx="1257280" cy="375667"/>
          </a:xfrm>
        </p:spPr>
        <p:txBody>
          <a:bodyPr/>
          <a:lstStyle/>
          <a:p>
            <a:r>
              <a:rPr lang="de-DE" dirty="0" smtClean="0"/>
              <a:t>Ursachen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500034" y="500041"/>
            <a:ext cx="8229600" cy="428629"/>
          </a:xfrm>
        </p:spPr>
        <p:txBody>
          <a:bodyPr>
            <a:noAutofit/>
          </a:bodyPr>
          <a:lstStyle/>
          <a:p>
            <a:r>
              <a:rPr lang="de-DE" sz="2400" dirty="0" smtClean="0"/>
              <a:t>Kalter Krieg - Spannungen und Krisen im geteilten Deutschland</a:t>
            </a:r>
            <a:endParaRPr lang="de-DE" sz="2400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8F7B0-0F44-488F-BB1C-89EA2C8F9DA9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9" name="Textplatzhalter 1"/>
          <p:cNvSpPr txBox="1">
            <a:spLocks/>
          </p:cNvSpPr>
          <p:nvPr/>
        </p:nvSpPr>
        <p:spPr>
          <a:xfrm>
            <a:off x="152368" y="4929198"/>
            <a:ext cx="1562112" cy="857256"/>
          </a:xfrm>
          <a:prstGeom prst="rect">
            <a:avLst/>
          </a:prstGeo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txBody>
          <a:bodyPr vert="horz" lIns="91440" tIns="45720" rIns="91440" bIns="4572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Auswirkungen/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lang="de-DE" sz="1400" b="1" dirty="0" smtClean="0">
                <a:solidFill>
                  <a:schemeClr val="tx2"/>
                </a:solidFill>
              </a:rPr>
              <a:t>Folgen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platzhalter 1"/>
          <p:cNvSpPr txBox="1">
            <a:spLocks/>
          </p:cNvSpPr>
          <p:nvPr/>
        </p:nvSpPr>
        <p:spPr>
          <a:xfrm>
            <a:off x="285720" y="3929066"/>
            <a:ext cx="1257280" cy="375667"/>
          </a:xfrm>
          <a:prstGeom prst="rect">
            <a:avLst/>
          </a:prstGeo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txBody>
          <a:bodyPr vert="horz" lIns="91440" tIns="45720" rIns="91440" bIns="4572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Anlaß</a:t>
            </a: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714480" y="1458384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Berlinblockade </a:t>
            </a:r>
          </a:p>
          <a:p>
            <a:pPr algn="ctr"/>
            <a:r>
              <a:rPr lang="de-DE" b="1" dirty="0" smtClean="0"/>
              <a:t>1948/1949</a:t>
            </a:r>
            <a:endParaRPr lang="de-DE" b="1" dirty="0"/>
          </a:p>
        </p:txBody>
      </p:sp>
      <p:sp>
        <p:nvSpPr>
          <p:cNvPr id="12" name="Textfeld 11"/>
          <p:cNvSpPr txBox="1"/>
          <p:nvPr/>
        </p:nvSpPr>
        <p:spPr>
          <a:xfrm>
            <a:off x="3643306" y="1458384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Aufstand in der DDR</a:t>
            </a:r>
          </a:p>
          <a:p>
            <a:pPr algn="ctr"/>
            <a:r>
              <a:rPr lang="de-DE" b="1" dirty="0" smtClean="0"/>
              <a:t>17.Juni 1953</a:t>
            </a:r>
            <a:endParaRPr lang="de-DE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6300862" y="1428736"/>
            <a:ext cx="2414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Mauerbau in Berlin</a:t>
            </a:r>
          </a:p>
          <a:p>
            <a:pPr algn="ctr"/>
            <a:r>
              <a:rPr lang="de-DE" b="1" dirty="0" smtClean="0"/>
              <a:t>13. August 1961</a:t>
            </a:r>
            <a:endParaRPr lang="de-DE" b="1" dirty="0"/>
          </a:p>
        </p:txBody>
      </p:sp>
      <p:cxnSp>
        <p:nvCxnSpPr>
          <p:cNvPr id="15" name="Gerade Verbindung mit Pfeil 14"/>
          <p:cNvCxnSpPr>
            <a:stCxn id="5" idx="2"/>
            <a:endCxn id="11" idx="0"/>
          </p:cNvCxnSpPr>
          <p:nvPr/>
        </p:nvCxnSpPr>
        <p:spPr>
          <a:xfrm rot="5400000">
            <a:off x="3364147" y="207697"/>
            <a:ext cx="529714" cy="1971660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>
            <a:stCxn id="5" idx="2"/>
            <a:endCxn id="12" idx="0"/>
          </p:cNvCxnSpPr>
          <p:nvPr/>
        </p:nvCxnSpPr>
        <p:spPr>
          <a:xfrm rot="16200000" flipH="1">
            <a:off x="4560733" y="982770"/>
            <a:ext cx="529714" cy="421513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>
            <a:stCxn id="5" idx="2"/>
            <a:endCxn id="13" idx="0"/>
          </p:cNvCxnSpPr>
          <p:nvPr/>
        </p:nvCxnSpPr>
        <p:spPr>
          <a:xfrm rot="16200000" flipH="1">
            <a:off x="5811450" y="-267947"/>
            <a:ext cx="500066" cy="2893299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/>
        </p:nvSpPr>
        <p:spPr>
          <a:xfrm>
            <a:off x="1643042" y="2285992"/>
            <a:ext cx="19288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600" dirty="0"/>
              <a:t> </a:t>
            </a:r>
            <a:r>
              <a:rPr lang="de-DE" sz="1400" dirty="0" smtClean="0"/>
              <a:t>wachsende Spannungen zwischen den Westmächten und der UdSSR </a:t>
            </a:r>
          </a:p>
          <a:p>
            <a:r>
              <a:rPr lang="de-DE" sz="1400" dirty="0" smtClean="0"/>
              <a:t>(Kalter Krieg)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1643042" y="3689339"/>
            <a:ext cx="19288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Währungsreform in der Bizone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Einführung der DM in West-Berlin</a:t>
            </a:r>
            <a:endParaRPr lang="de-DE" sz="1400" dirty="0"/>
          </a:p>
        </p:txBody>
      </p:sp>
      <p:sp>
        <p:nvSpPr>
          <p:cNvPr id="25" name="Textfeld 24"/>
          <p:cNvSpPr txBox="1"/>
          <p:nvPr/>
        </p:nvSpPr>
        <p:spPr>
          <a:xfrm>
            <a:off x="1633518" y="4901525"/>
            <a:ext cx="2366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 smtClean="0"/>
              <a:t> Zufahrtswege nach West-Berlin von der UdSSR gesperrt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Versorgung West-Berlins über eine Luftbrücke </a:t>
            </a:r>
          </a:p>
          <a:p>
            <a:r>
              <a:rPr lang="de-DE" sz="1400" dirty="0" smtClean="0"/>
              <a:t>(GB &amp; USA)</a:t>
            </a:r>
            <a:endParaRPr lang="de-DE" sz="1400" dirty="0"/>
          </a:p>
        </p:txBody>
      </p:sp>
      <p:sp>
        <p:nvSpPr>
          <p:cNvPr id="26" name="Textfeld 25"/>
          <p:cNvSpPr txBox="1"/>
          <p:nvPr/>
        </p:nvSpPr>
        <p:spPr>
          <a:xfrm>
            <a:off x="4071934" y="2285992"/>
            <a:ext cx="19288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600" dirty="0"/>
              <a:t> </a:t>
            </a:r>
            <a:r>
              <a:rPr lang="de-DE" sz="1400" dirty="0" smtClean="0"/>
              <a:t>Unzufriedenheit der Arbeiter mit ihrer Situation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4029076" y="3689339"/>
            <a:ext cx="22574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Erhöhung der Arbeitsnormen bei gleichbleibenden Löhnen (Lohnminderung)</a:t>
            </a:r>
            <a:endParaRPr lang="de-DE" sz="1400" dirty="0"/>
          </a:p>
        </p:txBody>
      </p:sp>
      <p:sp>
        <p:nvSpPr>
          <p:cNvPr id="28" name="Textfeld 27"/>
          <p:cNvSpPr txBox="1"/>
          <p:nvPr/>
        </p:nvSpPr>
        <p:spPr>
          <a:xfrm>
            <a:off x="4000496" y="4830087"/>
            <a:ext cx="236697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 smtClean="0"/>
              <a:t> Unruhen in Berlin und DDR Bezirken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Forderungen nach politischen Veränderungen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Niederschlagung des Aufstandes mit sowjetischer Hilfe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6367474" y="2285992"/>
            <a:ext cx="249080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600" dirty="0"/>
              <a:t> </a:t>
            </a:r>
            <a:r>
              <a:rPr lang="de-DE" sz="1400" dirty="0" smtClean="0"/>
              <a:t>schlechte Versorgung mit Konsumgütern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verstärkte Verstaatlichungsbemühungen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6357950" y="3689339"/>
            <a:ext cx="22574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zunehmende Fluchtbewegung aus der DDR vor Allem über West-Berlin</a:t>
            </a:r>
            <a:endParaRPr lang="de-DE" sz="1400" dirty="0"/>
          </a:p>
        </p:txBody>
      </p:sp>
      <p:sp>
        <p:nvSpPr>
          <p:cNvPr id="31" name="Textfeld 30"/>
          <p:cNvSpPr txBox="1"/>
          <p:nvPr/>
        </p:nvSpPr>
        <p:spPr>
          <a:xfrm>
            <a:off x="6357950" y="4828958"/>
            <a:ext cx="236697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 smtClean="0"/>
              <a:t> Bau einer Mauer um die drei West-Sektoren Berlins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ungehinderter Grenzübertritt nicht mehr möglich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später: Passierscheinregelung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/>
      <p:bldP spid="10" grpId="0"/>
      <p:bldP spid="11" grpId="0"/>
      <p:bldP spid="12" grpId="0"/>
      <p:bldP spid="13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mokratie in Deutschland">
  <a:themeElements>
    <a:clrScheme name="Benutzerdefiniert 2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527D55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FFFFFF"/>
      </a:hlink>
      <a:folHlink>
        <a:srgbClr val="000000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Demokratie in Deutschland</Template>
  <TotalTime>0</TotalTime>
  <Words>1600</Words>
  <Application>Microsoft Office PowerPoint</Application>
  <PresentationFormat>Bildschirmpräsentation (4:3)</PresentationFormat>
  <Paragraphs>396</Paragraphs>
  <Slides>18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Demokratie in Deutschland</vt:lpstr>
      <vt:lpstr>Demokratie in Deutschland</vt:lpstr>
      <vt:lpstr>Inhalt</vt:lpstr>
      <vt:lpstr>Deutschland  unter  alliierter  Besatzung</vt:lpstr>
      <vt:lpstr>Entstehung der Bundesrepublik Deutschland und der DDR</vt:lpstr>
      <vt:lpstr>Weltanschauliche  Grundlagen</vt:lpstr>
      <vt:lpstr>Probleme  des  politischen  Systems  der  DDR</vt:lpstr>
      <vt:lpstr>Die Kommandowirtschaft der DDR</vt:lpstr>
      <vt:lpstr>Probleme  der  Kommandowirtschaft</vt:lpstr>
      <vt:lpstr>Kalter Krieg - Spannungen und Krisen im geteilten Deutschland</vt:lpstr>
      <vt:lpstr>Die veränderte Ostpolitik der Westmächte und die innerdeutsche Vertragspolitik</vt:lpstr>
      <vt:lpstr>Die Reformbewegung in Osteuropa und das Scheitern der DDR</vt:lpstr>
      <vt:lpstr>Der Reformprozess im Osten   Internationale Öffnung unter Gorbatschow</vt:lpstr>
      <vt:lpstr>Die Opposition und die friedliche Revolution in der DDR</vt:lpstr>
      <vt:lpstr>Der Wiedervereinigungsauftrag des Grundgesetzes</vt:lpstr>
      <vt:lpstr>Der deutsche Einigungsprozeß 1989/1990</vt:lpstr>
      <vt:lpstr>Erster Staatsvertrag und Einigungsvertrag</vt:lpstr>
      <vt:lpstr>Vereinigung und Außenpolitik</vt:lpstr>
      <vt:lpstr>Auswirkungen des Einigungsprozesses</vt:lpstr>
    </vt:vector>
  </TitlesOfParts>
  <Company>Solutec GmbH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Demokratie in Deutschland</dc:title>
  <dc:creator>Dominic</dc:creator>
  <cp:lastModifiedBy>Dominic</cp:lastModifiedBy>
  <cp:revision>1</cp:revision>
  <dcterms:created xsi:type="dcterms:W3CDTF">2009-02-10T18:49:33Z</dcterms:created>
  <dcterms:modified xsi:type="dcterms:W3CDTF">2009-02-10T18:52:17Z</dcterms:modified>
</cp:coreProperties>
</file>